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Lst>
  <p:notesMasterIdLst>
    <p:notesMasterId r:id="rId45"/>
  </p:notesMasterIdLst>
  <p:sldIdLst>
    <p:sldId id="257" r:id="rId5"/>
    <p:sldId id="285" r:id="rId6"/>
    <p:sldId id="286" r:id="rId7"/>
    <p:sldId id="277" r:id="rId8"/>
    <p:sldId id="278" r:id="rId9"/>
    <p:sldId id="279" r:id="rId10"/>
    <p:sldId id="280" r:id="rId11"/>
    <p:sldId id="281" r:id="rId12"/>
    <p:sldId id="282" r:id="rId13"/>
    <p:sldId id="283" r:id="rId14"/>
    <p:sldId id="284" r:id="rId15"/>
    <p:sldId id="287" r:id="rId16"/>
    <p:sldId id="258" r:id="rId17"/>
    <p:sldId id="298" r:id="rId18"/>
    <p:sldId id="299" r:id="rId19"/>
    <p:sldId id="269" r:id="rId20"/>
    <p:sldId id="261" r:id="rId21"/>
    <p:sldId id="260" r:id="rId22"/>
    <p:sldId id="268" r:id="rId23"/>
    <p:sldId id="300" r:id="rId24"/>
    <p:sldId id="263" r:id="rId25"/>
    <p:sldId id="259" r:id="rId26"/>
    <p:sldId id="262" r:id="rId27"/>
    <p:sldId id="264" r:id="rId28"/>
    <p:sldId id="270" r:id="rId29"/>
    <p:sldId id="288" r:id="rId30"/>
    <p:sldId id="271" r:id="rId31"/>
    <p:sldId id="272" r:id="rId32"/>
    <p:sldId id="273" r:id="rId33"/>
    <p:sldId id="274" r:id="rId34"/>
    <p:sldId id="275" r:id="rId35"/>
    <p:sldId id="290" r:id="rId36"/>
    <p:sldId id="292" r:id="rId37"/>
    <p:sldId id="293" r:id="rId38"/>
    <p:sldId id="294" r:id="rId39"/>
    <p:sldId id="295" r:id="rId40"/>
    <p:sldId id="296" r:id="rId41"/>
    <p:sldId id="289" r:id="rId42"/>
    <p:sldId id="267"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35" autoAdjust="0"/>
    <p:restoredTop sz="94619" autoAdjust="0"/>
  </p:normalViewPr>
  <p:slideViewPr>
    <p:cSldViewPr snapToGrid="0">
      <p:cViewPr varScale="1">
        <p:scale>
          <a:sx n="75" d="100"/>
          <a:sy n="75" d="100"/>
        </p:scale>
        <p:origin x="4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E6EBC5-7C01-40C6-A973-252222FBC451}"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336D0FBB-6453-4B13-890B-3F5C73EFCB54}">
      <dgm:prSet phldrT="[Text]"/>
      <dgm:spPr/>
      <dgm:t>
        <a:bodyPr/>
        <a:lstStyle/>
        <a:p>
          <a:r>
            <a:rPr lang="en-US" dirty="0"/>
            <a:t>Vision</a:t>
          </a:r>
        </a:p>
      </dgm:t>
    </dgm:pt>
    <dgm:pt modelId="{3229C338-28D1-4D3A-9B2E-F439FD0203FF}" type="parTrans" cxnId="{564F75F7-22DC-4DD8-8D8C-AB1BDFEEEC05}">
      <dgm:prSet/>
      <dgm:spPr/>
      <dgm:t>
        <a:bodyPr/>
        <a:lstStyle/>
        <a:p>
          <a:endParaRPr lang="en-US"/>
        </a:p>
      </dgm:t>
    </dgm:pt>
    <dgm:pt modelId="{1EC67F0B-63F3-4E9C-87F2-D0FD1723B115}" type="sibTrans" cxnId="{564F75F7-22DC-4DD8-8D8C-AB1BDFEEEC05}">
      <dgm:prSet/>
      <dgm:spPr/>
      <dgm:t>
        <a:bodyPr/>
        <a:lstStyle/>
        <a:p>
          <a:endParaRPr lang="en-US"/>
        </a:p>
      </dgm:t>
    </dgm:pt>
    <dgm:pt modelId="{90C61CE2-F8C0-4EA1-BEAE-CEDCD9471112}">
      <dgm:prSet phldrT="[Text]"/>
      <dgm:spPr/>
      <dgm:t>
        <a:bodyPr/>
        <a:lstStyle/>
        <a:p>
          <a:r>
            <a:rPr lang="en-US" dirty="0"/>
            <a:t>Resources</a:t>
          </a:r>
        </a:p>
      </dgm:t>
    </dgm:pt>
    <dgm:pt modelId="{84CF54AD-B655-4170-9342-F33443E2C0C9}" type="parTrans" cxnId="{96CBAF82-9559-49B3-AAD8-B83E03BDB169}">
      <dgm:prSet/>
      <dgm:spPr/>
      <dgm:t>
        <a:bodyPr/>
        <a:lstStyle/>
        <a:p>
          <a:endParaRPr lang="en-US"/>
        </a:p>
      </dgm:t>
    </dgm:pt>
    <dgm:pt modelId="{73CAF5A8-199E-49A3-8F86-DD9054A13D62}" type="sibTrans" cxnId="{96CBAF82-9559-49B3-AAD8-B83E03BDB169}">
      <dgm:prSet/>
      <dgm:spPr/>
      <dgm:t>
        <a:bodyPr/>
        <a:lstStyle/>
        <a:p>
          <a:endParaRPr lang="en-US"/>
        </a:p>
      </dgm:t>
    </dgm:pt>
    <dgm:pt modelId="{E9A16528-C05E-470B-A219-1783C9662F6B}">
      <dgm:prSet phldrT="[Text]"/>
      <dgm:spPr/>
      <dgm:t>
        <a:bodyPr/>
        <a:lstStyle/>
        <a:p>
          <a:r>
            <a:rPr lang="en-US" dirty="0"/>
            <a:t>Ministry Response</a:t>
          </a:r>
        </a:p>
      </dgm:t>
    </dgm:pt>
    <dgm:pt modelId="{78140039-60CE-4F6F-B065-DCC3892AA5F1}" type="parTrans" cxnId="{1CEAEDBF-6E56-4E4A-8326-A98B50FA5462}">
      <dgm:prSet/>
      <dgm:spPr/>
      <dgm:t>
        <a:bodyPr/>
        <a:lstStyle/>
        <a:p>
          <a:endParaRPr lang="en-US"/>
        </a:p>
      </dgm:t>
    </dgm:pt>
    <dgm:pt modelId="{A1AB14B4-DF33-4732-805F-1402898EE891}" type="sibTrans" cxnId="{1CEAEDBF-6E56-4E4A-8326-A98B50FA5462}">
      <dgm:prSet/>
      <dgm:spPr/>
      <dgm:t>
        <a:bodyPr/>
        <a:lstStyle/>
        <a:p>
          <a:endParaRPr lang="en-US"/>
        </a:p>
      </dgm:t>
    </dgm:pt>
    <dgm:pt modelId="{33C56C52-AF0F-4055-89F4-099E6B136097}" type="pres">
      <dgm:prSet presAssocID="{F3E6EBC5-7C01-40C6-A973-252222FBC451}" presName="Name0" presStyleCnt="0">
        <dgm:presLayoutVars>
          <dgm:chMax val="7"/>
          <dgm:chPref val="7"/>
          <dgm:dir/>
          <dgm:animLvl val="lvl"/>
        </dgm:presLayoutVars>
      </dgm:prSet>
      <dgm:spPr/>
    </dgm:pt>
    <dgm:pt modelId="{AC25804C-8F41-4BA6-9FF5-AB01F80B6F7D}" type="pres">
      <dgm:prSet presAssocID="{336D0FBB-6453-4B13-890B-3F5C73EFCB54}" presName="Accent1" presStyleCnt="0"/>
      <dgm:spPr/>
    </dgm:pt>
    <dgm:pt modelId="{C6093D56-B058-4B88-B65A-9EBA423DFC51}" type="pres">
      <dgm:prSet presAssocID="{336D0FBB-6453-4B13-890B-3F5C73EFCB54}" presName="Accent" presStyleLbl="node1" presStyleIdx="0" presStyleCnt="3"/>
      <dgm:spPr/>
    </dgm:pt>
    <dgm:pt modelId="{2A65A8D4-3511-4D40-B586-419E96D8084C}" type="pres">
      <dgm:prSet presAssocID="{336D0FBB-6453-4B13-890B-3F5C73EFCB54}" presName="Parent1" presStyleLbl="revTx" presStyleIdx="0" presStyleCnt="3">
        <dgm:presLayoutVars>
          <dgm:chMax val="1"/>
          <dgm:chPref val="1"/>
          <dgm:bulletEnabled val="1"/>
        </dgm:presLayoutVars>
      </dgm:prSet>
      <dgm:spPr/>
    </dgm:pt>
    <dgm:pt modelId="{2DF4B835-24B0-43D4-A2D6-AF71EA9E4839}" type="pres">
      <dgm:prSet presAssocID="{90C61CE2-F8C0-4EA1-BEAE-CEDCD9471112}" presName="Accent2" presStyleCnt="0"/>
      <dgm:spPr/>
    </dgm:pt>
    <dgm:pt modelId="{0DFC0362-0A6F-4745-A05F-7EA800F49CF8}" type="pres">
      <dgm:prSet presAssocID="{90C61CE2-F8C0-4EA1-BEAE-CEDCD9471112}" presName="Accent" presStyleLbl="node1" presStyleIdx="1" presStyleCnt="3"/>
      <dgm:spPr/>
    </dgm:pt>
    <dgm:pt modelId="{EFE2B290-56DC-4163-8804-E0FD68899A4A}" type="pres">
      <dgm:prSet presAssocID="{90C61CE2-F8C0-4EA1-BEAE-CEDCD9471112}" presName="Parent2" presStyleLbl="revTx" presStyleIdx="1" presStyleCnt="3">
        <dgm:presLayoutVars>
          <dgm:chMax val="1"/>
          <dgm:chPref val="1"/>
          <dgm:bulletEnabled val="1"/>
        </dgm:presLayoutVars>
      </dgm:prSet>
      <dgm:spPr/>
    </dgm:pt>
    <dgm:pt modelId="{1EB9CED9-9288-423F-8D14-3300D8AFF8AA}" type="pres">
      <dgm:prSet presAssocID="{E9A16528-C05E-470B-A219-1783C9662F6B}" presName="Accent3" presStyleCnt="0"/>
      <dgm:spPr/>
    </dgm:pt>
    <dgm:pt modelId="{71C9B492-8020-49CA-B8AF-4CB96BE6B71C}" type="pres">
      <dgm:prSet presAssocID="{E9A16528-C05E-470B-A219-1783C9662F6B}" presName="Accent" presStyleLbl="node1" presStyleIdx="2" presStyleCnt="3"/>
      <dgm:spPr/>
    </dgm:pt>
    <dgm:pt modelId="{C14123B4-1C26-4F5D-AC70-902EF91FC49A}" type="pres">
      <dgm:prSet presAssocID="{E9A16528-C05E-470B-A219-1783C9662F6B}" presName="Parent3" presStyleLbl="revTx" presStyleIdx="2" presStyleCnt="3">
        <dgm:presLayoutVars>
          <dgm:chMax val="1"/>
          <dgm:chPref val="1"/>
          <dgm:bulletEnabled val="1"/>
        </dgm:presLayoutVars>
      </dgm:prSet>
      <dgm:spPr/>
    </dgm:pt>
  </dgm:ptLst>
  <dgm:cxnLst>
    <dgm:cxn modelId="{96CBAF82-9559-49B3-AAD8-B83E03BDB169}" srcId="{F3E6EBC5-7C01-40C6-A973-252222FBC451}" destId="{90C61CE2-F8C0-4EA1-BEAE-CEDCD9471112}" srcOrd="1" destOrd="0" parTransId="{84CF54AD-B655-4170-9342-F33443E2C0C9}" sibTransId="{73CAF5A8-199E-49A3-8F86-DD9054A13D62}"/>
    <dgm:cxn modelId="{4A2ED186-1CE8-4601-BCAB-EA7E88F08B86}" type="presOf" srcId="{E9A16528-C05E-470B-A219-1783C9662F6B}" destId="{C14123B4-1C26-4F5D-AC70-902EF91FC49A}" srcOrd="0" destOrd="0" presId="urn:microsoft.com/office/officeart/2009/layout/CircleArrowProcess"/>
    <dgm:cxn modelId="{CAD27298-85BD-4D51-9CCE-1367F1069732}" type="presOf" srcId="{F3E6EBC5-7C01-40C6-A973-252222FBC451}" destId="{33C56C52-AF0F-4055-89F4-099E6B136097}" srcOrd="0" destOrd="0" presId="urn:microsoft.com/office/officeart/2009/layout/CircleArrowProcess"/>
    <dgm:cxn modelId="{50C8F0B3-423B-492A-B61C-52A50B747DEA}" type="presOf" srcId="{336D0FBB-6453-4B13-890B-3F5C73EFCB54}" destId="{2A65A8D4-3511-4D40-B586-419E96D8084C}" srcOrd="0" destOrd="0" presId="urn:microsoft.com/office/officeart/2009/layout/CircleArrowProcess"/>
    <dgm:cxn modelId="{1CEAEDBF-6E56-4E4A-8326-A98B50FA5462}" srcId="{F3E6EBC5-7C01-40C6-A973-252222FBC451}" destId="{E9A16528-C05E-470B-A219-1783C9662F6B}" srcOrd="2" destOrd="0" parTransId="{78140039-60CE-4F6F-B065-DCC3892AA5F1}" sibTransId="{A1AB14B4-DF33-4732-805F-1402898EE891}"/>
    <dgm:cxn modelId="{3EFEC5F0-4C44-4D97-B0EE-AB38E5B08065}" type="presOf" srcId="{90C61CE2-F8C0-4EA1-BEAE-CEDCD9471112}" destId="{EFE2B290-56DC-4163-8804-E0FD68899A4A}" srcOrd="0" destOrd="0" presId="urn:microsoft.com/office/officeart/2009/layout/CircleArrowProcess"/>
    <dgm:cxn modelId="{564F75F7-22DC-4DD8-8D8C-AB1BDFEEEC05}" srcId="{F3E6EBC5-7C01-40C6-A973-252222FBC451}" destId="{336D0FBB-6453-4B13-890B-3F5C73EFCB54}" srcOrd="0" destOrd="0" parTransId="{3229C338-28D1-4D3A-9B2E-F439FD0203FF}" sibTransId="{1EC67F0B-63F3-4E9C-87F2-D0FD1723B115}"/>
    <dgm:cxn modelId="{A6ECFC13-18D7-41E0-8018-96DE614D0D78}" type="presParOf" srcId="{33C56C52-AF0F-4055-89F4-099E6B136097}" destId="{AC25804C-8F41-4BA6-9FF5-AB01F80B6F7D}" srcOrd="0" destOrd="0" presId="urn:microsoft.com/office/officeart/2009/layout/CircleArrowProcess"/>
    <dgm:cxn modelId="{D127557C-910F-4129-944D-6F0F06FAD23A}" type="presParOf" srcId="{AC25804C-8F41-4BA6-9FF5-AB01F80B6F7D}" destId="{C6093D56-B058-4B88-B65A-9EBA423DFC51}" srcOrd="0" destOrd="0" presId="urn:microsoft.com/office/officeart/2009/layout/CircleArrowProcess"/>
    <dgm:cxn modelId="{FB99FDFE-6589-42AD-A23E-B24B37C901F2}" type="presParOf" srcId="{33C56C52-AF0F-4055-89F4-099E6B136097}" destId="{2A65A8D4-3511-4D40-B586-419E96D8084C}" srcOrd="1" destOrd="0" presId="urn:microsoft.com/office/officeart/2009/layout/CircleArrowProcess"/>
    <dgm:cxn modelId="{72902215-D484-42B5-978D-8A2B6C036FE2}" type="presParOf" srcId="{33C56C52-AF0F-4055-89F4-099E6B136097}" destId="{2DF4B835-24B0-43D4-A2D6-AF71EA9E4839}" srcOrd="2" destOrd="0" presId="urn:microsoft.com/office/officeart/2009/layout/CircleArrowProcess"/>
    <dgm:cxn modelId="{CB226EDD-60A9-4D04-BB8C-40974C69E3D8}" type="presParOf" srcId="{2DF4B835-24B0-43D4-A2D6-AF71EA9E4839}" destId="{0DFC0362-0A6F-4745-A05F-7EA800F49CF8}" srcOrd="0" destOrd="0" presId="urn:microsoft.com/office/officeart/2009/layout/CircleArrowProcess"/>
    <dgm:cxn modelId="{6FD7C5A4-1525-4832-9C57-2C0C0724E574}" type="presParOf" srcId="{33C56C52-AF0F-4055-89F4-099E6B136097}" destId="{EFE2B290-56DC-4163-8804-E0FD68899A4A}" srcOrd="3" destOrd="0" presId="urn:microsoft.com/office/officeart/2009/layout/CircleArrowProcess"/>
    <dgm:cxn modelId="{58180291-7DF2-43A4-A970-C23E104F3A66}" type="presParOf" srcId="{33C56C52-AF0F-4055-89F4-099E6B136097}" destId="{1EB9CED9-9288-423F-8D14-3300D8AFF8AA}" srcOrd="4" destOrd="0" presId="urn:microsoft.com/office/officeart/2009/layout/CircleArrowProcess"/>
    <dgm:cxn modelId="{B151FF5D-A358-4527-BF1B-86C1F383E687}" type="presParOf" srcId="{1EB9CED9-9288-423F-8D14-3300D8AFF8AA}" destId="{71C9B492-8020-49CA-B8AF-4CB96BE6B71C}" srcOrd="0" destOrd="0" presId="urn:microsoft.com/office/officeart/2009/layout/CircleArrowProcess"/>
    <dgm:cxn modelId="{DF8BFB7F-1EC6-4130-A716-B01DE819AAC3}" type="presParOf" srcId="{33C56C52-AF0F-4055-89F4-099E6B136097}" destId="{C14123B4-1C26-4F5D-AC70-902EF91FC49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0_3" csCatId="mainScheme" phldr="1"/>
      <dgm:spPr/>
      <dgm:t>
        <a:bodyPr/>
        <a:lstStyle/>
        <a:p>
          <a:endParaRPr lang="en-US"/>
        </a:p>
      </dgm:t>
    </dgm:pt>
    <dgm:pt modelId="{8DB5D7D5-6A1C-4ABC-8850-759A9D876047}">
      <dgm:prSet/>
      <dgm:spPr/>
      <dgm:t>
        <a:bodyPr/>
        <a:lstStyle/>
        <a:p>
          <a:r>
            <a:rPr lang="en-US" dirty="0"/>
            <a:t>2018</a:t>
          </a:r>
        </a:p>
      </dgm:t>
    </dgm:pt>
    <dgm:pt modelId="{D8874F40-D7B0-41DE-BB6F-A6014FEAB2D7}" type="parTrans" cxnId="{C5202EE1-10E9-4076-9D55-9E0CF8B152AF}">
      <dgm:prSet/>
      <dgm:spPr/>
      <dgm:t>
        <a:bodyPr/>
        <a:lstStyle/>
        <a:p>
          <a:endParaRPr lang="en-US"/>
        </a:p>
      </dgm:t>
    </dgm:pt>
    <dgm:pt modelId="{BD6E0A2E-99C8-4F5A-971A-CD211D1099FF}" type="sibTrans" cxnId="{C5202EE1-10E9-4076-9D55-9E0CF8B152AF}">
      <dgm:prSet/>
      <dgm:spPr/>
      <dgm:t>
        <a:bodyPr/>
        <a:lstStyle/>
        <a:p>
          <a:endParaRPr lang="en-US"/>
        </a:p>
      </dgm:t>
    </dgm:pt>
    <dgm:pt modelId="{96262926-A67D-4E4E-9515-5EBC67F0B634}">
      <dgm:prSet/>
      <dgm:spPr/>
      <dgm:t>
        <a:bodyPr/>
        <a:lstStyle/>
        <a:p>
          <a:r>
            <a:rPr lang="en-US" dirty="0"/>
            <a:t>Normal Flu infects over 13% of US Population, requiring 800,000 hospitalizations and resulting in over  60,000 deaths (2018)*</a:t>
          </a:r>
        </a:p>
      </dgm:t>
    </dgm:pt>
    <dgm:pt modelId="{EC74E552-C501-4B0E-9400-E8B410F53D50}" type="parTrans" cxnId="{8C5B110A-FBC3-4CBF-BED2-413E87D4DAD5}">
      <dgm:prSet/>
      <dgm:spPr/>
      <dgm:t>
        <a:bodyPr/>
        <a:lstStyle/>
        <a:p>
          <a:endParaRPr lang="en-US"/>
        </a:p>
      </dgm:t>
    </dgm:pt>
    <dgm:pt modelId="{1DA7ACEB-F642-43C1-BCB5-F580B9B985B9}" type="sibTrans" cxnId="{8C5B110A-FBC3-4CBF-BED2-413E87D4DAD5}">
      <dgm:prSet/>
      <dgm:spPr/>
      <dgm:t>
        <a:bodyPr/>
        <a:lstStyle/>
        <a:p>
          <a:endParaRPr lang="en-US"/>
        </a:p>
      </dgm:t>
    </dgm:pt>
    <dgm:pt modelId="{C5146535-FD3D-4589-98A3-623B8DA4B8DB}">
      <dgm:prSet/>
      <dgm:spPr/>
      <dgm:t>
        <a:bodyPr/>
        <a:lstStyle/>
        <a:p>
          <a:r>
            <a:rPr lang="en-US" dirty="0"/>
            <a:t>2020</a:t>
          </a:r>
        </a:p>
      </dgm:t>
    </dgm:pt>
    <dgm:pt modelId="{20848F78-EC70-4162-96CE-CC68006930F0}" type="parTrans" cxnId="{8EBF857E-7408-4941-91E4-293B0F59EEF7}">
      <dgm:prSet/>
      <dgm:spPr/>
      <dgm:t>
        <a:bodyPr/>
        <a:lstStyle/>
        <a:p>
          <a:endParaRPr lang="en-US"/>
        </a:p>
      </dgm:t>
    </dgm:pt>
    <dgm:pt modelId="{7A3CCAF8-AC3A-401E-AEDD-44BBC1AA9C31}" type="sibTrans" cxnId="{8EBF857E-7408-4941-91E4-293B0F59EEF7}">
      <dgm:prSet/>
      <dgm:spPr/>
      <dgm:t>
        <a:bodyPr/>
        <a:lstStyle/>
        <a:p>
          <a:endParaRPr lang="en-US"/>
        </a:p>
      </dgm:t>
    </dgm:pt>
    <dgm:pt modelId="{E80CA270-6C90-4E17-ACEA-46B56AD54DD1}">
      <dgm:prSet/>
      <dgm:spPr/>
      <dgm:t>
        <a:bodyPr/>
        <a:lstStyle/>
        <a:p>
          <a:r>
            <a:rPr lang="en-US" dirty="0"/>
            <a:t>COVID-19 does not have any vaccines and no proven anti-viral treatments</a:t>
          </a:r>
        </a:p>
      </dgm:t>
    </dgm:pt>
    <dgm:pt modelId="{7EEC8067-96EF-4BE0-8BE3-BA59ED78A31F}" type="parTrans" cxnId="{2DC28DF8-5C1B-4F53-A4C1-D5B63FB54BAF}">
      <dgm:prSet/>
      <dgm:spPr/>
      <dgm:t>
        <a:bodyPr/>
        <a:lstStyle/>
        <a:p>
          <a:endParaRPr lang="en-US"/>
        </a:p>
      </dgm:t>
    </dgm:pt>
    <dgm:pt modelId="{1AFE46E5-6B07-4894-8ECB-21BD7E7B8AF1}" type="sibTrans" cxnId="{2DC28DF8-5C1B-4F53-A4C1-D5B63FB54BAF}">
      <dgm:prSet/>
      <dgm:spPr/>
      <dgm:t>
        <a:bodyPr/>
        <a:lstStyle/>
        <a:p>
          <a:endParaRPr lang="en-US"/>
        </a:p>
      </dgm:t>
    </dgm:pt>
    <dgm:pt modelId="{09C152DA-7620-4852-8162-A77EC3609F3F}">
      <dgm:prSet/>
      <dgm:spPr/>
      <dgm:t>
        <a:bodyPr/>
        <a:lstStyle/>
        <a:p>
          <a:r>
            <a:rPr lang="en-US" dirty="0"/>
            <a:t>2020</a:t>
          </a:r>
        </a:p>
      </dgm:t>
    </dgm:pt>
    <dgm:pt modelId="{9F6D14C0-6C82-4CBD-8D6D-B0E117B6F2ED}" type="parTrans" cxnId="{23ECAC8B-17A4-4883-AA0E-06D66B7E788A}">
      <dgm:prSet/>
      <dgm:spPr/>
      <dgm:t>
        <a:bodyPr/>
        <a:lstStyle/>
        <a:p>
          <a:endParaRPr lang="en-US"/>
        </a:p>
      </dgm:t>
    </dgm:pt>
    <dgm:pt modelId="{0AE8D36D-0F0F-4206-AE39-0A2D73987B68}" type="sibTrans" cxnId="{23ECAC8B-17A4-4883-AA0E-06D66B7E788A}">
      <dgm:prSet/>
      <dgm:spPr/>
      <dgm:t>
        <a:bodyPr/>
        <a:lstStyle/>
        <a:p>
          <a:endParaRPr lang="en-US"/>
        </a:p>
      </dgm:t>
    </dgm:pt>
    <dgm:pt modelId="{6C8937BE-93F8-4DED-8538-1C601DAEBA66}">
      <dgm:prSet/>
      <dgm:spPr/>
      <dgm:t>
        <a:bodyPr/>
        <a:lstStyle/>
        <a:p>
          <a:r>
            <a:rPr lang="en-US" dirty="0"/>
            <a:t>Unchecked, COVID-19 could result in 49 to 90 million infections in the US,  1.5 to 9 million hospitalizations and 300,000 to 1.3 million deaths**</a:t>
          </a:r>
        </a:p>
      </dgm:t>
    </dgm:pt>
    <dgm:pt modelId="{77D169C6-D77F-456D-B18B-D7BE016AD87A}" type="parTrans" cxnId="{FAA8D3DD-12E8-457D-9144-B037C5678347}">
      <dgm:prSet/>
      <dgm:spPr/>
      <dgm:t>
        <a:bodyPr/>
        <a:lstStyle/>
        <a:p>
          <a:endParaRPr lang="en-US"/>
        </a:p>
      </dgm:t>
    </dgm:pt>
    <dgm:pt modelId="{A97BE953-FA9D-4BA6-A92C-494DB1F3BA59}" type="sibTrans" cxnId="{FAA8D3DD-12E8-457D-9144-B037C5678347}">
      <dgm:prSet/>
      <dgm:spPr/>
      <dgm:t>
        <a:bodyPr/>
        <a:lstStyle/>
        <a:p>
          <a:endParaRPr lang="en-US"/>
        </a:p>
      </dgm:t>
    </dgm:pt>
    <dgm:pt modelId="{C5B5C109-3829-45FA-B304-8B90F6AEC00C}" type="pres">
      <dgm:prSet presAssocID="{6A70FD8F-0050-42E3-8B3A-6ED7CFB9852E}" presName="Name0" presStyleCnt="0">
        <dgm:presLayoutVars>
          <dgm:chMax/>
          <dgm:chPref/>
          <dgm:animLvl val="lvl"/>
        </dgm:presLayoutVars>
      </dgm:prSet>
      <dgm:spPr/>
    </dgm:pt>
    <dgm:pt modelId="{1DAB387F-056E-4AA4-8D3B-9CC5C7EF6A4D}" type="pres">
      <dgm:prSet presAssocID="{8DB5D7D5-6A1C-4ABC-8850-759A9D876047}" presName="composite1" presStyleCnt="0"/>
      <dgm:spPr/>
    </dgm:pt>
    <dgm:pt modelId="{A68B4CEA-8597-48CB-9114-AB42D289026B}" type="pres">
      <dgm:prSet presAssocID="{8DB5D7D5-6A1C-4ABC-8850-759A9D876047}" presName="parent1" presStyleLbl="alignNode1" presStyleIdx="0" presStyleCnt="3">
        <dgm:presLayoutVars>
          <dgm:chMax val="1"/>
          <dgm:chPref val="1"/>
          <dgm:bulletEnabled val="1"/>
        </dgm:presLayoutVars>
      </dgm:prSet>
      <dgm:spPr/>
    </dgm:pt>
    <dgm:pt modelId="{65127F89-F295-4EC2-9B76-045585B9ADDA}" type="pres">
      <dgm:prSet presAssocID="{8DB5D7D5-6A1C-4ABC-8850-759A9D876047}" presName="Childtext1" presStyleLbl="revTx" presStyleIdx="0" presStyleCnt="3">
        <dgm:presLayoutVars>
          <dgm:bulletEnabled val="1"/>
        </dgm:presLayoutVars>
      </dgm:prSet>
      <dgm:spPr/>
    </dgm:pt>
    <dgm:pt modelId="{71A199A9-F396-489E-A47E-2AB37B60C6E7}" type="pres">
      <dgm:prSet presAssocID="{8DB5D7D5-6A1C-4ABC-8850-759A9D876047}" presName="ConnectLine1" presStyleLbl="sibTrans1D1" presStyleIdx="0" presStyleCnt="3"/>
      <dgm:spPr>
        <a:noFill/>
        <a:ln w="12700" cap="rnd" cmpd="sng" algn="ctr">
          <a:solidFill>
            <a:schemeClr val="dk2">
              <a:hueOff val="0"/>
              <a:satOff val="0"/>
              <a:lumOff val="0"/>
              <a:alphaOff val="0"/>
            </a:schemeClr>
          </a:solidFill>
          <a:prstDash val="dash"/>
        </a:ln>
        <a:effectLst/>
      </dgm:spPr>
    </dgm:pt>
    <dgm:pt modelId="{9DF6770F-A841-48C2-A068-EB5DF03EF81F}" type="pres">
      <dgm:prSet presAssocID="{8DB5D7D5-6A1C-4ABC-8850-759A9D876047}" presName="ConnectLineEnd1" presStyleLbl="lnNode1" presStyleIdx="0" presStyleCnt="3"/>
      <dgm:spPr/>
    </dgm:pt>
    <dgm:pt modelId="{7F2D6A28-782E-422F-9D77-B6C4437D7141}" type="pres">
      <dgm:prSet presAssocID="{8DB5D7D5-6A1C-4ABC-8850-759A9D876047}" presName="EmptyPane1" presStyleCnt="0"/>
      <dgm:spPr/>
    </dgm:pt>
    <dgm:pt modelId="{23E16515-EA90-4418-9F76-32F7407FEE11}" type="pres">
      <dgm:prSet presAssocID="{BD6E0A2E-99C8-4F5A-971A-CD211D1099FF}" presName="spaceBetweenRectangles1" presStyleCnt="0"/>
      <dgm:spPr/>
    </dgm:pt>
    <dgm:pt modelId="{2FB329CB-2EDB-41B8-B4DC-FB9B9150D9D2}" type="pres">
      <dgm:prSet presAssocID="{C5146535-FD3D-4589-98A3-623B8DA4B8DB}" presName="composite1" presStyleCnt="0"/>
      <dgm:spPr/>
    </dgm:pt>
    <dgm:pt modelId="{F8701DE3-2677-49B8-86EC-12B29254D7E6}" type="pres">
      <dgm:prSet presAssocID="{C5146535-FD3D-4589-98A3-623B8DA4B8DB}" presName="parent1" presStyleLbl="alignNode1" presStyleIdx="1" presStyleCnt="3">
        <dgm:presLayoutVars>
          <dgm:chMax val="1"/>
          <dgm:chPref val="1"/>
          <dgm:bulletEnabled val="1"/>
        </dgm:presLayoutVars>
      </dgm:prSet>
      <dgm:spPr/>
    </dgm:pt>
    <dgm:pt modelId="{2F686322-FC4D-42FF-9B66-16A744AF0593}" type="pres">
      <dgm:prSet presAssocID="{C5146535-FD3D-4589-98A3-623B8DA4B8DB}" presName="Childtext1" presStyleLbl="revTx" presStyleIdx="1" presStyleCnt="3" custScaleX="75459">
        <dgm:presLayoutVars>
          <dgm:bulletEnabled val="1"/>
        </dgm:presLayoutVars>
      </dgm:prSet>
      <dgm:spPr/>
    </dgm:pt>
    <dgm:pt modelId="{5B65B675-F610-4012-83EE-2926104E6441}" type="pres">
      <dgm:prSet presAssocID="{C5146535-FD3D-4589-98A3-623B8DA4B8DB}" presName="ConnectLine1" presStyleLbl="sibTrans1D1" presStyleIdx="1" presStyleCnt="3"/>
      <dgm:spPr>
        <a:noFill/>
        <a:ln w="12700" cap="rnd" cmpd="sng" algn="ctr">
          <a:solidFill>
            <a:schemeClr val="dk2">
              <a:hueOff val="0"/>
              <a:satOff val="0"/>
              <a:lumOff val="0"/>
              <a:alphaOff val="0"/>
            </a:schemeClr>
          </a:solidFill>
          <a:prstDash val="dash"/>
        </a:ln>
        <a:effectLst/>
      </dgm:spPr>
    </dgm:pt>
    <dgm:pt modelId="{A2977BC6-D0F6-4AF4-B58C-24207C947C34}" type="pres">
      <dgm:prSet presAssocID="{C5146535-FD3D-4589-98A3-623B8DA4B8DB}" presName="ConnectLineEnd1" presStyleLbl="lnNode1" presStyleIdx="1" presStyleCnt="3"/>
      <dgm:spPr/>
    </dgm:pt>
    <dgm:pt modelId="{19EA65B1-8170-4CEA-9462-F18E45B2D014}" type="pres">
      <dgm:prSet presAssocID="{C5146535-FD3D-4589-98A3-623B8DA4B8DB}" presName="EmptyPane1" presStyleCnt="0"/>
      <dgm:spPr/>
    </dgm:pt>
    <dgm:pt modelId="{1CFF8C50-9C1E-46C5-8294-83B54BA8E234}" type="pres">
      <dgm:prSet presAssocID="{7A3CCAF8-AC3A-401E-AEDD-44BBC1AA9C31}" presName="spaceBetweenRectangles1" presStyleCnt="0"/>
      <dgm:spPr/>
    </dgm:pt>
    <dgm:pt modelId="{037143E2-E382-4259-8B02-BF2234174F41}" type="pres">
      <dgm:prSet presAssocID="{09C152DA-7620-4852-8162-A77EC3609F3F}" presName="composite1" presStyleCnt="0"/>
      <dgm:spPr/>
    </dgm:pt>
    <dgm:pt modelId="{3A0B8EAC-C06D-4F9E-9FED-4DDBCADBE8AC}" type="pres">
      <dgm:prSet presAssocID="{09C152DA-7620-4852-8162-A77EC3609F3F}" presName="parent1" presStyleLbl="alignNode1" presStyleIdx="2" presStyleCnt="3">
        <dgm:presLayoutVars>
          <dgm:chMax val="1"/>
          <dgm:chPref val="1"/>
          <dgm:bulletEnabled val="1"/>
        </dgm:presLayoutVars>
      </dgm:prSet>
      <dgm:spPr/>
    </dgm:pt>
    <dgm:pt modelId="{6F464B61-C6DE-4680-B225-87D521B62BA5}" type="pres">
      <dgm:prSet presAssocID="{09C152DA-7620-4852-8162-A77EC3609F3F}" presName="Childtext1" presStyleLbl="revTx" presStyleIdx="2" presStyleCnt="3">
        <dgm:presLayoutVars>
          <dgm:bulletEnabled val="1"/>
        </dgm:presLayoutVars>
      </dgm:prSet>
      <dgm:spPr/>
    </dgm:pt>
    <dgm:pt modelId="{71344294-D1BC-4D44-824E-E34BFBB554A3}" type="pres">
      <dgm:prSet presAssocID="{09C152DA-7620-4852-8162-A77EC3609F3F}" presName="ConnectLine1" presStyleLbl="sibTrans1D1" presStyleIdx="2" presStyleCnt="3"/>
      <dgm:spPr>
        <a:noFill/>
        <a:ln w="12700" cap="rnd" cmpd="sng" algn="ctr">
          <a:solidFill>
            <a:schemeClr val="dk2">
              <a:hueOff val="0"/>
              <a:satOff val="0"/>
              <a:lumOff val="0"/>
              <a:alphaOff val="0"/>
            </a:schemeClr>
          </a:solidFill>
          <a:prstDash val="dash"/>
        </a:ln>
        <a:effectLst/>
      </dgm:spPr>
    </dgm:pt>
    <dgm:pt modelId="{98E69CF5-1F6C-42E3-B8F0-CAE9784791FF}" type="pres">
      <dgm:prSet presAssocID="{09C152DA-7620-4852-8162-A77EC3609F3F}" presName="ConnectLineEnd1" presStyleLbl="lnNode1" presStyleIdx="2" presStyleCnt="3"/>
      <dgm:spPr/>
    </dgm:pt>
    <dgm:pt modelId="{266F2870-2B15-4C85-891D-593C99BE1C37}" type="pres">
      <dgm:prSet presAssocID="{09C152DA-7620-4852-8162-A77EC3609F3F}" presName="EmptyPane1" presStyleCnt="0"/>
      <dgm:spPr/>
    </dgm:pt>
  </dgm:ptLst>
  <dgm:cxnLst>
    <dgm:cxn modelId="{8C5B110A-FBC3-4CBF-BED2-413E87D4DAD5}" srcId="{8DB5D7D5-6A1C-4ABC-8850-759A9D876047}" destId="{96262926-A67D-4E4E-9515-5EBC67F0B634}" srcOrd="0" destOrd="0" parTransId="{EC74E552-C501-4B0E-9400-E8B410F53D50}" sibTransId="{1DA7ACEB-F642-43C1-BCB5-F580B9B985B9}"/>
    <dgm:cxn modelId="{E5C5B418-F15E-44B4-BCC0-A56C449AB27B}" type="presOf" srcId="{6C8937BE-93F8-4DED-8538-1C601DAEBA66}" destId="{6F464B61-C6DE-4680-B225-87D521B62BA5}" srcOrd="0" destOrd="0" presId="urn:microsoft.com/office/officeart/2016/7/layout/RoundedRectangleTimeline"/>
    <dgm:cxn modelId="{289B421C-2F2E-4E30-893F-974D6AD8D130}" type="presOf" srcId="{96262926-A67D-4E4E-9515-5EBC67F0B634}" destId="{65127F89-F295-4EC2-9B76-045585B9ADDA}" srcOrd="0" destOrd="0" presId="urn:microsoft.com/office/officeart/2016/7/layout/RoundedRectangleTimeline"/>
    <dgm:cxn modelId="{191C016C-36C3-40BB-9632-1CF33565BA4C}" type="presOf" srcId="{C5146535-FD3D-4589-98A3-623B8DA4B8DB}" destId="{F8701DE3-2677-49B8-86EC-12B29254D7E6}"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E5454495-FE73-4C8B-85BA-90B8062F66CB}" type="presOf" srcId="{E80CA270-6C90-4E17-ACEA-46B56AD54DD1}" destId="{2F686322-FC4D-42FF-9B66-16A744AF0593}" srcOrd="0" destOrd="0" presId="urn:microsoft.com/office/officeart/2016/7/layout/RoundedRectangleTimeline"/>
    <dgm:cxn modelId="{82B3D8C7-B28C-460F-BF62-2A341946F46E}" type="presOf" srcId="{8DB5D7D5-6A1C-4ABC-8850-759A9D876047}" destId="{A68B4CEA-8597-48CB-9114-AB42D289026B}"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6B3AEDE5-17D7-4531-AE47-3F9F15A755E3}" type="presOf" srcId="{6A70FD8F-0050-42E3-8B3A-6ED7CFB9852E}" destId="{C5B5C109-3829-45FA-B304-8B90F6AEC00C}" srcOrd="0" destOrd="0" presId="urn:microsoft.com/office/officeart/2016/7/layout/RoundedRectangleTimeline"/>
    <dgm:cxn modelId="{5F43DAEA-71A9-4CDF-BA9A-B82EC4253BB6}" type="presOf" srcId="{09C152DA-7620-4852-8162-A77EC3609F3F}" destId="{3A0B8EAC-C06D-4F9E-9FED-4DDBCADBE8AC}" srcOrd="0" destOrd="0" presId="urn:microsoft.com/office/officeart/2016/7/layout/RoundedRectangleTimeline"/>
    <dgm:cxn modelId="{2DC28DF8-5C1B-4F53-A4C1-D5B63FB54BAF}" srcId="{C5146535-FD3D-4589-98A3-623B8DA4B8DB}" destId="{E80CA270-6C90-4E17-ACEA-46B56AD54DD1}" srcOrd="0" destOrd="0" parTransId="{7EEC8067-96EF-4BE0-8BE3-BA59ED78A31F}" sibTransId="{1AFE46E5-6B07-4894-8ECB-21BD7E7B8AF1}"/>
    <dgm:cxn modelId="{9D0F716D-B02F-4A26-AC01-5545FA445435}" type="presParOf" srcId="{C5B5C109-3829-45FA-B304-8B90F6AEC00C}" destId="{1DAB387F-056E-4AA4-8D3B-9CC5C7EF6A4D}" srcOrd="0" destOrd="0" presId="urn:microsoft.com/office/officeart/2016/7/layout/RoundedRectangleTimeline"/>
    <dgm:cxn modelId="{12EC5583-B929-4FC0-86BB-2B2DB6633A0A}" type="presParOf" srcId="{1DAB387F-056E-4AA4-8D3B-9CC5C7EF6A4D}" destId="{A68B4CEA-8597-48CB-9114-AB42D289026B}" srcOrd="0" destOrd="0" presId="urn:microsoft.com/office/officeart/2016/7/layout/RoundedRectangleTimeline"/>
    <dgm:cxn modelId="{9E6B17D8-D922-4B39-BAEE-A63F27DFEBD8}" type="presParOf" srcId="{1DAB387F-056E-4AA4-8D3B-9CC5C7EF6A4D}" destId="{65127F89-F295-4EC2-9B76-045585B9ADDA}" srcOrd="1" destOrd="0" presId="urn:microsoft.com/office/officeart/2016/7/layout/RoundedRectangleTimeline"/>
    <dgm:cxn modelId="{FE86B5C6-8875-4336-ACBF-9B23EDFF5234}" type="presParOf" srcId="{1DAB387F-056E-4AA4-8D3B-9CC5C7EF6A4D}" destId="{71A199A9-F396-489E-A47E-2AB37B60C6E7}" srcOrd="2" destOrd="0" presId="urn:microsoft.com/office/officeart/2016/7/layout/RoundedRectangleTimeline"/>
    <dgm:cxn modelId="{B5E120B5-9B64-4A43-8AFB-9965CE793759}" type="presParOf" srcId="{1DAB387F-056E-4AA4-8D3B-9CC5C7EF6A4D}" destId="{9DF6770F-A841-48C2-A068-EB5DF03EF81F}" srcOrd="3" destOrd="0" presId="urn:microsoft.com/office/officeart/2016/7/layout/RoundedRectangleTimeline"/>
    <dgm:cxn modelId="{3CB58FDE-0BDC-4EFF-9E0D-51F8D7892355}" type="presParOf" srcId="{1DAB387F-056E-4AA4-8D3B-9CC5C7EF6A4D}" destId="{7F2D6A28-782E-422F-9D77-B6C4437D7141}" srcOrd="4" destOrd="0" presId="urn:microsoft.com/office/officeart/2016/7/layout/RoundedRectangleTimeline"/>
    <dgm:cxn modelId="{26C3507C-94CA-420C-94B4-311781AE2A10}" type="presParOf" srcId="{C5B5C109-3829-45FA-B304-8B90F6AEC00C}" destId="{23E16515-EA90-4418-9F76-32F7407FEE11}" srcOrd="1" destOrd="0" presId="urn:microsoft.com/office/officeart/2016/7/layout/RoundedRectangleTimeline"/>
    <dgm:cxn modelId="{74C510F9-81E5-4A00-A537-4D156985B6E8}" type="presParOf" srcId="{C5B5C109-3829-45FA-B304-8B90F6AEC00C}" destId="{2FB329CB-2EDB-41B8-B4DC-FB9B9150D9D2}" srcOrd="2" destOrd="0" presId="urn:microsoft.com/office/officeart/2016/7/layout/RoundedRectangleTimeline"/>
    <dgm:cxn modelId="{6FF1510C-6744-4E56-A367-A02A6A5EEFA2}" type="presParOf" srcId="{2FB329CB-2EDB-41B8-B4DC-FB9B9150D9D2}" destId="{F8701DE3-2677-49B8-86EC-12B29254D7E6}" srcOrd="0" destOrd="0" presId="urn:microsoft.com/office/officeart/2016/7/layout/RoundedRectangleTimeline"/>
    <dgm:cxn modelId="{7817ADE5-0883-4F53-96A4-F4FAA281082B}" type="presParOf" srcId="{2FB329CB-2EDB-41B8-B4DC-FB9B9150D9D2}" destId="{2F686322-FC4D-42FF-9B66-16A744AF0593}" srcOrd="1" destOrd="0" presId="urn:microsoft.com/office/officeart/2016/7/layout/RoundedRectangleTimeline"/>
    <dgm:cxn modelId="{B235FFBE-A314-4501-B878-48FEF0E40144}" type="presParOf" srcId="{2FB329CB-2EDB-41B8-B4DC-FB9B9150D9D2}" destId="{5B65B675-F610-4012-83EE-2926104E6441}" srcOrd="2" destOrd="0" presId="urn:microsoft.com/office/officeart/2016/7/layout/RoundedRectangleTimeline"/>
    <dgm:cxn modelId="{C8D6CBFC-5672-4396-B78E-4213D1BD9FB8}" type="presParOf" srcId="{2FB329CB-2EDB-41B8-B4DC-FB9B9150D9D2}" destId="{A2977BC6-D0F6-4AF4-B58C-24207C947C34}" srcOrd="3" destOrd="0" presId="urn:microsoft.com/office/officeart/2016/7/layout/RoundedRectangleTimeline"/>
    <dgm:cxn modelId="{AEB152B8-03D1-4F92-B8B1-743E89C1FCAC}" type="presParOf" srcId="{2FB329CB-2EDB-41B8-B4DC-FB9B9150D9D2}" destId="{19EA65B1-8170-4CEA-9462-F18E45B2D014}" srcOrd="4" destOrd="0" presId="urn:microsoft.com/office/officeart/2016/7/layout/RoundedRectangleTimeline"/>
    <dgm:cxn modelId="{D9B602B5-39DC-47C4-A754-A891D7166407}" type="presParOf" srcId="{C5B5C109-3829-45FA-B304-8B90F6AEC00C}" destId="{1CFF8C50-9C1E-46C5-8294-83B54BA8E234}" srcOrd="3" destOrd="0" presId="urn:microsoft.com/office/officeart/2016/7/layout/RoundedRectangleTimeline"/>
    <dgm:cxn modelId="{CAB9C3E8-3B38-4A83-9CEE-3314304C88AA}" type="presParOf" srcId="{C5B5C109-3829-45FA-B304-8B90F6AEC00C}" destId="{037143E2-E382-4259-8B02-BF2234174F41}" srcOrd="4" destOrd="0" presId="urn:microsoft.com/office/officeart/2016/7/layout/RoundedRectangleTimeline"/>
    <dgm:cxn modelId="{2370EB5C-4644-436C-B01A-73660350AA9C}" type="presParOf" srcId="{037143E2-E382-4259-8B02-BF2234174F41}" destId="{3A0B8EAC-C06D-4F9E-9FED-4DDBCADBE8AC}" srcOrd="0" destOrd="0" presId="urn:microsoft.com/office/officeart/2016/7/layout/RoundedRectangleTimeline"/>
    <dgm:cxn modelId="{51AFB8C9-C5E2-4007-AC77-1D51DD41F978}" type="presParOf" srcId="{037143E2-E382-4259-8B02-BF2234174F41}" destId="{6F464B61-C6DE-4680-B225-87D521B62BA5}" srcOrd="1" destOrd="0" presId="urn:microsoft.com/office/officeart/2016/7/layout/RoundedRectangleTimeline"/>
    <dgm:cxn modelId="{A5FDCA0D-F1B7-46C6-8453-9D257C6AD368}" type="presParOf" srcId="{037143E2-E382-4259-8B02-BF2234174F41}" destId="{71344294-D1BC-4D44-824E-E34BFBB554A3}" srcOrd="2" destOrd="0" presId="urn:microsoft.com/office/officeart/2016/7/layout/RoundedRectangleTimeline"/>
    <dgm:cxn modelId="{7FBFCD8E-9523-45F0-8E7D-595EFBD9030F}" type="presParOf" srcId="{037143E2-E382-4259-8B02-BF2234174F41}" destId="{98E69CF5-1F6C-42E3-B8F0-CAE9784791FF}" srcOrd="3" destOrd="0" presId="urn:microsoft.com/office/officeart/2016/7/layout/RoundedRectangleTimeline"/>
    <dgm:cxn modelId="{DAEFDC5D-124D-4D70-BFEC-E47C8D642426}" type="presParOf" srcId="{037143E2-E382-4259-8B02-BF2234174F41}" destId="{266F2870-2B15-4C85-891D-593C99BE1C37}"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3B34C1-A21A-4BB3-B74C-ECB3CD90B1ED}"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E7C7D800-7EA7-4619-AE71-50F146586201}">
      <dgm:prSet phldrT="[Text]" phldr="1"/>
      <dgm:spPr>
        <a:solidFill>
          <a:srgbClr val="92D050"/>
        </a:solidFill>
      </dgm:spPr>
      <dgm:t>
        <a:bodyPr/>
        <a:lstStyle/>
        <a:p>
          <a:endParaRPr lang="en-US"/>
        </a:p>
      </dgm:t>
    </dgm:pt>
    <dgm:pt modelId="{F7A3031F-D86B-40F4-A010-617F2483EF24}" type="parTrans" cxnId="{4B0C6C1D-DFAC-4191-8757-3E0835411DFB}">
      <dgm:prSet/>
      <dgm:spPr/>
      <dgm:t>
        <a:bodyPr/>
        <a:lstStyle/>
        <a:p>
          <a:endParaRPr lang="en-US"/>
        </a:p>
      </dgm:t>
    </dgm:pt>
    <dgm:pt modelId="{7BA86F53-2D53-483D-80E9-919E12BFD806}" type="sibTrans" cxnId="{4B0C6C1D-DFAC-4191-8757-3E0835411DFB}">
      <dgm:prSet/>
      <dgm:spPr/>
      <dgm:t>
        <a:bodyPr/>
        <a:lstStyle/>
        <a:p>
          <a:endParaRPr lang="en-US"/>
        </a:p>
      </dgm:t>
    </dgm:pt>
    <dgm:pt modelId="{0D4580A9-1913-4730-9B28-D675F34DE073}">
      <dgm:prSet phldrT="[Text]" phldr="1"/>
      <dgm:spPr>
        <a:solidFill>
          <a:srgbClr val="FFFF00"/>
        </a:solidFill>
      </dgm:spPr>
      <dgm:t>
        <a:bodyPr/>
        <a:lstStyle/>
        <a:p>
          <a:endParaRPr lang="en-US" dirty="0"/>
        </a:p>
      </dgm:t>
    </dgm:pt>
    <dgm:pt modelId="{B65356D7-2C35-43FE-8B53-18BEBE2F5CCE}" type="parTrans" cxnId="{D9E9D362-6618-4C28-9A6A-EFD6B9A14304}">
      <dgm:prSet/>
      <dgm:spPr/>
      <dgm:t>
        <a:bodyPr/>
        <a:lstStyle/>
        <a:p>
          <a:endParaRPr lang="en-US"/>
        </a:p>
      </dgm:t>
    </dgm:pt>
    <dgm:pt modelId="{1B9DC37F-E1AF-40BA-A84C-89B1A1E3A1DB}" type="sibTrans" cxnId="{D9E9D362-6618-4C28-9A6A-EFD6B9A14304}">
      <dgm:prSet/>
      <dgm:spPr/>
      <dgm:t>
        <a:bodyPr/>
        <a:lstStyle/>
        <a:p>
          <a:endParaRPr lang="en-US"/>
        </a:p>
      </dgm:t>
    </dgm:pt>
    <dgm:pt modelId="{0B4337C1-D0F2-43ED-9458-385995CABF21}">
      <dgm:prSet phldrT="[Text]" phldr="1"/>
      <dgm:spPr>
        <a:solidFill>
          <a:srgbClr val="FFC000"/>
        </a:solidFill>
      </dgm:spPr>
      <dgm:t>
        <a:bodyPr/>
        <a:lstStyle/>
        <a:p>
          <a:endParaRPr lang="en-US" dirty="0"/>
        </a:p>
      </dgm:t>
    </dgm:pt>
    <dgm:pt modelId="{74F40952-F962-4C23-98A6-320B360E8820}" type="parTrans" cxnId="{B937048C-0052-40EE-AF97-785FC513CC41}">
      <dgm:prSet/>
      <dgm:spPr/>
      <dgm:t>
        <a:bodyPr/>
        <a:lstStyle/>
        <a:p>
          <a:endParaRPr lang="en-US"/>
        </a:p>
      </dgm:t>
    </dgm:pt>
    <dgm:pt modelId="{ABEFB7BE-3D6B-4BD5-BC78-4431B3B3FAFD}" type="sibTrans" cxnId="{B937048C-0052-40EE-AF97-785FC513CC41}">
      <dgm:prSet/>
      <dgm:spPr/>
      <dgm:t>
        <a:bodyPr/>
        <a:lstStyle/>
        <a:p>
          <a:endParaRPr lang="en-US"/>
        </a:p>
      </dgm:t>
    </dgm:pt>
    <dgm:pt modelId="{5A5A4A8E-F350-4A3D-8E8D-70EA61C7768F}">
      <dgm:prSet phldrT="[Text]"/>
      <dgm:spPr>
        <a:solidFill>
          <a:srgbClr val="FF0000"/>
        </a:solidFill>
      </dgm:spPr>
      <dgm:t>
        <a:bodyPr/>
        <a:lstStyle/>
        <a:p>
          <a:r>
            <a:rPr lang="en-US" dirty="0"/>
            <a:t>Deeply Impacted</a:t>
          </a:r>
        </a:p>
      </dgm:t>
    </dgm:pt>
    <dgm:pt modelId="{B2ED088D-6F9D-4FF4-880E-EDE3FA659BFA}" type="sibTrans" cxnId="{7DA3C656-17E7-4486-AB10-59C600277399}">
      <dgm:prSet/>
      <dgm:spPr/>
      <dgm:t>
        <a:bodyPr/>
        <a:lstStyle/>
        <a:p>
          <a:endParaRPr lang="en-US"/>
        </a:p>
      </dgm:t>
    </dgm:pt>
    <dgm:pt modelId="{80769AC8-46C6-450A-85DC-0E84BB081A4E}" type="parTrans" cxnId="{7DA3C656-17E7-4486-AB10-59C600277399}">
      <dgm:prSet/>
      <dgm:spPr/>
      <dgm:t>
        <a:bodyPr/>
        <a:lstStyle/>
        <a:p>
          <a:endParaRPr lang="en-US"/>
        </a:p>
      </dgm:t>
    </dgm:pt>
    <dgm:pt modelId="{1869A092-C90F-4E73-AE36-7AFB66651EE4}" type="pres">
      <dgm:prSet presAssocID="{033B34C1-A21A-4BB3-B74C-ECB3CD90B1ED}" presName="Name0" presStyleCnt="0">
        <dgm:presLayoutVars>
          <dgm:chMax val="7"/>
          <dgm:resizeHandles val="exact"/>
        </dgm:presLayoutVars>
      </dgm:prSet>
      <dgm:spPr/>
    </dgm:pt>
    <dgm:pt modelId="{87A8F492-1156-478F-93B2-ADBAE96279E0}" type="pres">
      <dgm:prSet presAssocID="{033B34C1-A21A-4BB3-B74C-ECB3CD90B1ED}" presName="comp1" presStyleCnt="0"/>
      <dgm:spPr/>
    </dgm:pt>
    <dgm:pt modelId="{ADB730EA-946B-4CB6-8AC5-AED2F16EE089}" type="pres">
      <dgm:prSet presAssocID="{033B34C1-A21A-4BB3-B74C-ECB3CD90B1ED}" presName="circle1" presStyleLbl="node1" presStyleIdx="0" presStyleCnt="4"/>
      <dgm:spPr/>
    </dgm:pt>
    <dgm:pt modelId="{C702DAD2-D3E4-4927-BC5B-7AB975A1D204}" type="pres">
      <dgm:prSet presAssocID="{033B34C1-A21A-4BB3-B74C-ECB3CD90B1ED}" presName="c1text" presStyleLbl="node1" presStyleIdx="0" presStyleCnt="4">
        <dgm:presLayoutVars>
          <dgm:bulletEnabled val="1"/>
        </dgm:presLayoutVars>
      </dgm:prSet>
      <dgm:spPr/>
    </dgm:pt>
    <dgm:pt modelId="{143A5A23-58A2-4748-BEFB-CDE2CD010273}" type="pres">
      <dgm:prSet presAssocID="{033B34C1-A21A-4BB3-B74C-ECB3CD90B1ED}" presName="comp2" presStyleCnt="0"/>
      <dgm:spPr/>
    </dgm:pt>
    <dgm:pt modelId="{2E635FD5-8FFD-4C6B-92A1-C93EB7CD440D}" type="pres">
      <dgm:prSet presAssocID="{033B34C1-A21A-4BB3-B74C-ECB3CD90B1ED}" presName="circle2" presStyleLbl="node1" presStyleIdx="1" presStyleCnt="4" custLinFactNeighborY="-12500"/>
      <dgm:spPr/>
    </dgm:pt>
    <dgm:pt modelId="{0108DC00-5A6D-41E7-AAB0-D405EB0F6553}" type="pres">
      <dgm:prSet presAssocID="{033B34C1-A21A-4BB3-B74C-ECB3CD90B1ED}" presName="c2text" presStyleLbl="node1" presStyleIdx="1" presStyleCnt="4">
        <dgm:presLayoutVars>
          <dgm:bulletEnabled val="1"/>
        </dgm:presLayoutVars>
      </dgm:prSet>
      <dgm:spPr/>
    </dgm:pt>
    <dgm:pt modelId="{C4266516-EBD0-4FC7-9770-233A9ED5FDC5}" type="pres">
      <dgm:prSet presAssocID="{033B34C1-A21A-4BB3-B74C-ECB3CD90B1ED}" presName="comp3" presStyleCnt="0"/>
      <dgm:spPr/>
    </dgm:pt>
    <dgm:pt modelId="{99EBB6B4-3FD4-4C7D-81E0-F019D366443F}" type="pres">
      <dgm:prSet presAssocID="{033B34C1-A21A-4BB3-B74C-ECB3CD90B1ED}" presName="circle3" presStyleLbl="node1" presStyleIdx="2" presStyleCnt="4" custLinFactNeighborY="-33333"/>
      <dgm:spPr/>
    </dgm:pt>
    <dgm:pt modelId="{6A2F099C-4024-438D-AB0D-0E7B2A0E9540}" type="pres">
      <dgm:prSet presAssocID="{033B34C1-A21A-4BB3-B74C-ECB3CD90B1ED}" presName="c3text" presStyleLbl="node1" presStyleIdx="2" presStyleCnt="4">
        <dgm:presLayoutVars>
          <dgm:bulletEnabled val="1"/>
        </dgm:presLayoutVars>
      </dgm:prSet>
      <dgm:spPr/>
    </dgm:pt>
    <dgm:pt modelId="{15394C9D-4AE5-4190-B2C2-7AFCF2ECD2F8}" type="pres">
      <dgm:prSet presAssocID="{033B34C1-A21A-4BB3-B74C-ECB3CD90B1ED}" presName="comp4" presStyleCnt="0"/>
      <dgm:spPr/>
    </dgm:pt>
    <dgm:pt modelId="{07B98985-CFAC-4FD4-9BE8-35D8EAA9A01F}" type="pres">
      <dgm:prSet presAssocID="{033B34C1-A21A-4BB3-B74C-ECB3CD90B1ED}" presName="circle4" presStyleLbl="node1" presStyleIdx="3" presStyleCnt="4" custLinFactNeighborY="-75000"/>
      <dgm:spPr/>
    </dgm:pt>
    <dgm:pt modelId="{D15EB1DF-ADAF-4300-B8FD-6E04BD7A9B01}" type="pres">
      <dgm:prSet presAssocID="{033B34C1-A21A-4BB3-B74C-ECB3CD90B1ED}" presName="c4text" presStyleLbl="node1" presStyleIdx="3" presStyleCnt="4">
        <dgm:presLayoutVars>
          <dgm:bulletEnabled val="1"/>
        </dgm:presLayoutVars>
      </dgm:prSet>
      <dgm:spPr/>
    </dgm:pt>
  </dgm:ptLst>
  <dgm:cxnLst>
    <dgm:cxn modelId="{4B0C6C1D-DFAC-4191-8757-3E0835411DFB}" srcId="{033B34C1-A21A-4BB3-B74C-ECB3CD90B1ED}" destId="{E7C7D800-7EA7-4619-AE71-50F146586201}" srcOrd="0" destOrd="0" parTransId="{F7A3031F-D86B-40F4-A010-617F2483EF24}" sibTransId="{7BA86F53-2D53-483D-80E9-919E12BFD806}"/>
    <dgm:cxn modelId="{51E2D329-0345-4195-9917-EEA8E600E70C}" type="presOf" srcId="{0B4337C1-D0F2-43ED-9458-385995CABF21}" destId="{99EBB6B4-3FD4-4C7D-81E0-F019D366443F}" srcOrd="0" destOrd="0" presId="urn:microsoft.com/office/officeart/2005/8/layout/venn2"/>
    <dgm:cxn modelId="{A50BF22E-27D3-47AA-BFCA-ECC89E1FC1D0}" type="presOf" srcId="{033B34C1-A21A-4BB3-B74C-ECB3CD90B1ED}" destId="{1869A092-C90F-4E73-AE36-7AFB66651EE4}" srcOrd="0" destOrd="0" presId="urn:microsoft.com/office/officeart/2005/8/layout/venn2"/>
    <dgm:cxn modelId="{4707D93A-9C42-49DF-B432-D34A47427B1F}" type="presOf" srcId="{0D4580A9-1913-4730-9B28-D675F34DE073}" destId="{0108DC00-5A6D-41E7-AAB0-D405EB0F6553}" srcOrd="1" destOrd="0" presId="urn:microsoft.com/office/officeart/2005/8/layout/venn2"/>
    <dgm:cxn modelId="{3414253C-7D69-43C7-A06B-555CF6E8D03C}" type="presOf" srcId="{E7C7D800-7EA7-4619-AE71-50F146586201}" destId="{ADB730EA-946B-4CB6-8AC5-AED2F16EE089}" srcOrd="0" destOrd="0" presId="urn:microsoft.com/office/officeart/2005/8/layout/venn2"/>
    <dgm:cxn modelId="{D9E9D362-6618-4C28-9A6A-EFD6B9A14304}" srcId="{033B34C1-A21A-4BB3-B74C-ECB3CD90B1ED}" destId="{0D4580A9-1913-4730-9B28-D675F34DE073}" srcOrd="1" destOrd="0" parTransId="{B65356D7-2C35-43FE-8B53-18BEBE2F5CCE}" sibTransId="{1B9DC37F-E1AF-40BA-A84C-89B1A1E3A1DB}"/>
    <dgm:cxn modelId="{7DA3C656-17E7-4486-AB10-59C600277399}" srcId="{033B34C1-A21A-4BB3-B74C-ECB3CD90B1ED}" destId="{5A5A4A8E-F350-4A3D-8E8D-70EA61C7768F}" srcOrd="3" destOrd="0" parTransId="{80769AC8-46C6-450A-85DC-0E84BB081A4E}" sibTransId="{B2ED088D-6F9D-4FF4-880E-EDE3FA659BFA}"/>
    <dgm:cxn modelId="{1C555A59-5036-44C8-99CB-2125E87111B8}" type="presOf" srcId="{5A5A4A8E-F350-4A3D-8E8D-70EA61C7768F}" destId="{D15EB1DF-ADAF-4300-B8FD-6E04BD7A9B01}" srcOrd="1" destOrd="0" presId="urn:microsoft.com/office/officeart/2005/8/layout/venn2"/>
    <dgm:cxn modelId="{7DBC297E-83E0-463E-9975-468841C5C969}" type="presOf" srcId="{0D4580A9-1913-4730-9B28-D675F34DE073}" destId="{2E635FD5-8FFD-4C6B-92A1-C93EB7CD440D}" srcOrd="0" destOrd="0" presId="urn:microsoft.com/office/officeart/2005/8/layout/venn2"/>
    <dgm:cxn modelId="{B937048C-0052-40EE-AF97-785FC513CC41}" srcId="{033B34C1-A21A-4BB3-B74C-ECB3CD90B1ED}" destId="{0B4337C1-D0F2-43ED-9458-385995CABF21}" srcOrd="2" destOrd="0" parTransId="{74F40952-F962-4C23-98A6-320B360E8820}" sibTransId="{ABEFB7BE-3D6B-4BD5-BC78-4431B3B3FAFD}"/>
    <dgm:cxn modelId="{6297C2CB-49EA-4B60-8CA6-275DE0972813}" type="presOf" srcId="{E7C7D800-7EA7-4619-AE71-50F146586201}" destId="{C702DAD2-D3E4-4927-BC5B-7AB975A1D204}" srcOrd="1" destOrd="0" presId="urn:microsoft.com/office/officeart/2005/8/layout/venn2"/>
    <dgm:cxn modelId="{BBCAB1D9-3549-44F7-8612-B0BAAF89480F}" type="presOf" srcId="{0B4337C1-D0F2-43ED-9458-385995CABF21}" destId="{6A2F099C-4024-438D-AB0D-0E7B2A0E9540}" srcOrd="1" destOrd="0" presId="urn:microsoft.com/office/officeart/2005/8/layout/venn2"/>
    <dgm:cxn modelId="{EE894EFA-FF81-4911-9E13-3E2ABF4A3968}" type="presOf" srcId="{5A5A4A8E-F350-4A3D-8E8D-70EA61C7768F}" destId="{07B98985-CFAC-4FD4-9BE8-35D8EAA9A01F}" srcOrd="0" destOrd="0" presId="urn:microsoft.com/office/officeart/2005/8/layout/venn2"/>
    <dgm:cxn modelId="{FFCC193F-754F-4C1D-91B8-84AB7743322F}" type="presParOf" srcId="{1869A092-C90F-4E73-AE36-7AFB66651EE4}" destId="{87A8F492-1156-478F-93B2-ADBAE96279E0}" srcOrd="0" destOrd="0" presId="urn:microsoft.com/office/officeart/2005/8/layout/venn2"/>
    <dgm:cxn modelId="{28E1C479-B805-40AA-AC23-DCE667C17F6E}" type="presParOf" srcId="{87A8F492-1156-478F-93B2-ADBAE96279E0}" destId="{ADB730EA-946B-4CB6-8AC5-AED2F16EE089}" srcOrd="0" destOrd="0" presId="urn:microsoft.com/office/officeart/2005/8/layout/venn2"/>
    <dgm:cxn modelId="{6178F697-7A96-4FDA-ABDE-A622FC3BCA48}" type="presParOf" srcId="{87A8F492-1156-478F-93B2-ADBAE96279E0}" destId="{C702DAD2-D3E4-4927-BC5B-7AB975A1D204}" srcOrd="1" destOrd="0" presId="urn:microsoft.com/office/officeart/2005/8/layout/venn2"/>
    <dgm:cxn modelId="{8C5782A5-24FA-4777-A9CE-F16BE7FE0574}" type="presParOf" srcId="{1869A092-C90F-4E73-AE36-7AFB66651EE4}" destId="{143A5A23-58A2-4748-BEFB-CDE2CD010273}" srcOrd="1" destOrd="0" presId="urn:microsoft.com/office/officeart/2005/8/layout/venn2"/>
    <dgm:cxn modelId="{44925DFC-26A9-4BDD-A73A-23E3684D41B7}" type="presParOf" srcId="{143A5A23-58A2-4748-BEFB-CDE2CD010273}" destId="{2E635FD5-8FFD-4C6B-92A1-C93EB7CD440D}" srcOrd="0" destOrd="0" presId="urn:microsoft.com/office/officeart/2005/8/layout/venn2"/>
    <dgm:cxn modelId="{F9B282B6-1A3D-4627-A2D7-331E665E889F}" type="presParOf" srcId="{143A5A23-58A2-4748-BEFB-CDE2CD010273}" destId="{0108DC00-5A6D-41E7-AAB0-D405EB0F6553}" srcOrd="1" destOrd="0" presId="urn:microsoft.com/office/officeart/2005/8/layout/venn2"/>
    <dgm:cxn modelId="{C8D51114-2D5F-424C-9323-6E7AF5395375}" type="presParOf" srcId="{1869A092-C90F-4E73-AE36-7AFB66651EE4}" destId="{C4266516-EBD0-4FC7-9770-233A9ED5FDC5}" srcOrd="2" destOrd="0" presId="urn:microsoft.com/office/officeart/2005/8/layout/venn2"/>
    <dgm:cxn modelId="{4A30C83D-EBF3-4930-8ECF-1B166125F455}" type="presParOf" srcId="{C4266516-EBD0-4FC7-9770-233A9ED5FDC5}" destId="{99EBB6B4-3FD4-4C7D-81E0-F019D366443F}" srcOrd="0" destOrd="0" presId="urn:microsoft.com/office/officeart/2005/8/layout/venn2"/>
    <dgm:cxn modelId="{FE02E971-9B72-4E87-B153-38AD920A8FF5}" type="presParOf" srcId="{C4266516-EBD0-4FC7-9770-233A9ED5FDC5}" destId="{6A2F099C-4024-438D-AB0D-0E7B2A0E9540}" srcOrd="1" destOrd="0" presId="urn:microsoft.com/office/officeart/2005/8/layout/venn2"/>
    <dgm:cxn modelId="{CA5DD557-6B05-44CC-9FA5-D917A3ED9D41}" type="presParOf" srcId="{1869A092-C90F-4E73-AE36-7AFB66651EE4}" destId="{15394C9D-4AE5-4190-B2C2-7AFCF2ECD2F8}" srcOrd="3" destOrd="0" presId="urn:microsoft.com/office/officeart/2005/8/layout/venn2"/>
    <dgm:cxn modelId="{EEB6E1E2-51D9-4DCD-AE81-4A84FBAF9F00}" type="presParOf" srcId="{15394C9D-4AE5-4190-B2C2-7AFCF2ECD2F8}" destId="{07B98985-CFAC-4FD4-9BE8-35D8EAA9A01F}" srcOrd="0" destOrd="0" presId="urn:microsoft.com/office/officeart/2005/8/layout/venn2"/>
    <dgm:cxn modelId="{6967B10B-C50E-40C8-A49B-A11AF40287AE}" type="presParOf" srcId="{15394C9D-4AE5-4190-B2C2-7AFCF2ECD2F8}" destId="{D15EB1DF-ADAF-4300-B8FD-6E04BD7A9B01}" srcOrd="1" destOrd="0" presId="urn:microsoft.com/office/officeart/2005/8/layout/venn2"/>
  </dgm:cxnLst>
  <dgm:bg>
    <a:solidFill>
      <a:srgbClr val="00B050"/>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33B34C1-A21A-4BB3-B74C-ECB3CD90B1ED}"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E7C7D800-7EA7-4619-AE71-50F146586201}">
      <dgm:prSet phldrT="[Text]" phldr="1"/>
      <dgm:spPr>
        <a:solidFill>
          <a:srgbClr val="FFC000"/>
        </a:solidFill>
      </dgm:spPr>
      <dgm:t>
        <a:bodyPr/>
        <a:lstStyle/>
        <a:p>
          <a:endParaRPr lang="en-US"/>
        </a:p>
      </dgm:t>
    </dgm:pt>
    <dgm:pt modelId="{F7A3031F-D86B-40F4-A010-617F2483EF24}" type="parTrans" cxnId="{4B0C6C1D-DFAC-4191-8757-3E0835411DFB}">
      <dgm:prSet/>
      <dgm:spPr/>
      <dgm:t>
        <a:bodyPr/>
        <a:lstStyle/>
        <a:p>
          <a:endParaRPr lang="en-US"/>
        </a:p>
      </dgm:t>
    </dgm:pt>
    <dgm:pt modelId="{7BA86F53-2D53-483D-80E9-919E12BFD806}" type="sibTrans" cxnId="{4B0C6C1D-DFAC-4191-8757-3E0835411DFB}">
      <dgm:prSet/>
      <dgm:spPr/>
      <dgm:t>
        <a:bodyPr/>
        <a:lstStyle/>
        <a:p>
          <a:endParaRPr lang="en-US"/>
        </a:p>
      </dgm:t>
    </dgm:pt>
    <dgm:pt modelId="{5A5A4A8E-F350-4A3D-8E8D-70EA61C7768F}">
      <dgm:prSet phldrT="[Text]"/>
      <dgm:spPr>
        <a:solidFill>
          <a:srgbClr val="FF0000"/>
        </a:solidFill>
      </dgm:spPr>
      <dgm:t>
        <a:bodyPr/>
        <a:lstStyle/>
        <a:p>
          <a:r>
            <a:rPr lang="en-US" dirty="0"/>
            <a:t>Deeply Impacted</a:t>
          </a:r>
        </a:p>
      </dgm:t>
    </dgm:pt>
    <dgm:pt modelId="{B2ED088D-6F9D-4FF4-880E-EDE3FA659BFA}" type="sibTrans" cxnId="{7DA3C656-17E7-4486-AB10-59C600277399}">
      <dgm:prSet/>
      <dgm:spPr/>
      <dgm:t>
        <a:bodyPr/>
        <a:lstStyle/>
        <a:p>
          <a:endParaRPr lang="en-US"/>
        </a:p>
      </dgm:t>
    </dgm:pt>
    <dgm:pt modelId="{80769AC8-46C6-450A-85DC-0E84BB081A4E}" type="parTrans" cxnId="{7DA3C656-17E7-4486-AB10-59C600277399}">
      <dgm:prSet/>
      <dgm:spPr/>
      <dgm:t>
        <a:bodyPr/>
        <a:lstStyle/>
        <a:p>
          <a:endParaRPr lang="en-US"/>
        </a:p>
      </dgm:t>
    </dgm:pt>
    <dgm:pt modelId="{1869A092-C90F-4E73-AE36-7AFB66651EE4}" type="pres">
      <dgm:prSet presAssocID="{033B34C1-A21A-4BB3-B74C-ECB3CD90B1ED}" presName="Name0" presStyleCnt="0">
        <dgm:presLayoutVars>
          <dgm:chMax val="7"/>
          <dgm:resizeHandles val="exact"/>
        </dgm:presLayoutVars>
      </dgm:prSet>
      <dgm:spPr/>
    </dgm:pt>
    <dgm:pt modelId="{87A8F492-1156-478F-93B2-ADBAE96279E0}" type="pres">
      <dgm:prSet presAssocID="{033B34C1-A21A-4BB3-B74C-ECB3CD90B1ED}" presName="comp1" presStyleCnt="0"/>
      <dgm:spPr/>
    </dgm:pt>
    <dgm:pt modelId="{ADB730EA-946B-4CB6-8AC5-AED2F16EE089}" type="pres">
      <dgm:prSet presAssocID="{033B34C1-A21A-4BB3-B74C-ECB3CD90B1ED}" presName="circle1" presStyleLbl="node1" presStyleIdx="0" presStyleCnt="2"/>
      <dgm:spPr/>
    </dgm:pt>
    <dgm:pt modelId="{C702DAD2-D3E4-4927-BC5B-7AB975A1D204}" type="pres">
      <dgm:prSet presAssocID="{033B34C1-A21A-4BB3-B74C-ECB3CD90B1ED}" presName="c1text" presStyleLbl="node1" presStyleIdx="0" presStyleCnt="2">
        <dgm:presLayoutVars>
          <dgm:bulletEnabled val="1"/>
        </dgm:presLayoutVars>
      </dgm:prSet>
      <dgm:spPr/>
    </dgm:pt>
    <dgm:pt modelId="{143A5A23-58A2-4748-BEFB-CDE2CD010273}" type="pres">
      <dgm:prSet presAssocID="{033B34C1-A21A-4BB3-B74C-ECB3CD90B1ED}" presName="comp2" presStyleCnt="0"/>
      <dgm:spPr/>
    </dgm:pt>
    <dgm:pt modelId="{2E635FD5-8FFD-4C6B-92A1-C93EB7CD440D}" type="pres">
      <dgm:prSet presAssocID="{033B34C1-A21A-4BB3-B74C-ECB3CD90B1ED}" presName="circle2" presStyleLbl="node1" presStyleIdx="1" presStyleCnt="2" custLinFactNeighborX="0" custLinFactNeighborY="-15886"/>
      <dgm:spPr/>
    </dgm:pt>
    <dgm:pt modelId="{0108DC00-5A6D-41E7-AAB0-D405EB0F6553}" type="pres">
      <dgm:prSet presAssocID="{033B34C1-A21A-4BB3-B74C-ECB3CD90B1ED}" presName="c2text" presStyleLbl="node1" presStyleIdx="1" presStyleCnt="2">
        <dgm:presLayoutVars>
          <dgm:bulletEnabled val="1"/>
        </dgm:presLayoutVars>
      </dgm:prSet>
      <dgm:spPr/>
    </dgm:pt>
  </dgm:ptLst>
  <dgm:cxnLst>
    <dgm:cxn modelId="{4B0C6C1D-DFAC-4191-8757-3E0835411DFB}" srcId="{033B34C1-A21A-4BB3-B74C-ECB3CD90B1ED}" destId="{E7C7D800-7EA7-4619-AE71-50F146586201}" srcOrd="0" destOrd="0" parTransId="{F7A3031F-D86B-40F4-A010-617F2483EF24}" sibTransId="{7BA86F53-2D53-483D-80E9-919E12BFD806}"/>
    <dgm:cxn modelId="{A50BF22E-27D3-47AA-BFCA-ECC89E1FC1D0}" type="presOf" srcId="{033B34C1-A21A-4BB3-B74C-ECB3CD90B1ED}" destId="{1869A092-C90F-4E73-AE36-7AFB66651EE4}" srcOrd="0" destOrd="0" presId="urn:microsoft.com/office/officeart/2005/8/layout/venn2"/>
    <dgm:cxn modelId="{3414253C-7D69-43C7-A06B-555CF6E8D03C}" type="presOf" srcId="{E7C7D800-7EA7-4619-AE71-50F146586201}" destId="{ADB730EA-946B-4CB6-8AC5-AED2F16EE089}" srcOrd="0" destOrd="0" presId="urn:microsoft.com/office/officeart/2005/8/layout/venn2"/>
    <dgm:cxn modelId="{4158F164-B547-45AC-AA18-47D450B44F8D}" type="presOf" srcId="{5A5A4A8E-F350-4A3D-8E8D-70EA61C7768F}" destId="{0108DC00-5A6D-41E7-AAB0-D405EB0F6553}" srcOrd="1" destOrd="0" presId="urn:microsoft.com/office/officeart/2005/8/layout/venn2"/>
    <dgm:cxn modelId="{3F2C594B-6549-4A61-8577-8396F2000283}" type="presOf" srcId="{5A5A4A8E-F350-4A3D-8E8D-70EA61C7768F}" destId="{2E635FD5-8FFD-4C6B-92A1-C93EB7CD440D}" srcOrd="0" destOrd="0" presId="urn:microsoft.com/office/officeart/2005/8/layout/venn2"/>
    <dgm:cxn modelId="{7DA3C656-17E7-4486-AB10-59C600277399}" srcId="{033B34C1-A21A-4BB3-B74C-ECB3CD90B1ED}" destId="{5A5A4A8E-F350-4A3D-8E8D-70EA61C7768F}" srcOrd="1" destOrd="0" parTransId="{80769AC8-46C6-450A-85DC-0E84BB081A4E}" sibTransId="{B2ED088D-6F9D-4FF4-880E-EDE3FA659BFA}"/>
    <dgm:cxn modelId="{6297C2CB-49EA-4B60-8CA6-275DE0972813}" type="presOf" srcId="{E7C7D800-7EA7-4619-AE71-50F146586201}" destId="{C702DAD2-D3E4-4927-BC5B-7AB975A1D204}" srcOrd="1" destOrd="0" presId="urn:microsoft.com/office/officeart/2005/8/layout/venn2"/>
    <dgm:cxn modelId="{FFCC193F-754F-4C1D-91B8-84AB7743322F}" type="presParOf" srcId="{1869A092-C90F-4E73-AE36-7AFB66651EE4}" destId="{87A8F492-1156-478F-93B2-ADBAE96279E0}" srcOrd="0" destOrd="0" presId="urn:microsoft.com/office/officeart/2005/8/layout/venn2"/>
    <dgm:cxn modelId="{28E1C479-B805-40AA-AC23-DCE667C17F6E}" type="presParOf" srcId="{87A8F492-1156-478F-93B2-ADBAE96279E0}" destId="{ADB730EA-946B-4CB6-8AC5-AED2F16EE089}" srcOrd="0" destOrd="0" presId="urn:microsoft.com/office/officeart/2005/8/layout/venn2"/>
    <dgm:cxn modelId="{6178F697-7A96-4FDA-ABDE-A622FC3BCA48}" type="presParOf" srcId="{87A8F492-1156-478F-93B2-ADBAE96279E0}" destId="{C702DAD2-D3E4-4927-BC5B-7AB975A1D204}" srcOrd="1" destOrd="0" presId="urn:microsoft.com/office/officeart/2005/8/layout/venn2"/>
    <dgm:cxn modelId="{8C5782A5-24FA-4777-A9CE-F16BE7FE0574}" type="presParOf" srcId="{1869A092-C90F-4E73-AE36-7AFB66651EE4}" destId="{143A5A23-58A2-4748-BEFB-CDE2CD010273}" srcOrd="1" destOrd="0" presId="urn:microsoft.com/office/officeart/2005/8/layout/venn2"/>
    <dgm:cxn modelId="{44925DFC-26A9-4BDD-A73A-23E3684D41B7}" type="presParOf" srcId="{143A5A23-58A2-4748-BEFB-CDE2CD010273}" destId="{2E635FD5-8FFD-4C6B-92A1-C93EB7CD440D}" srcOrd="0" destOrd="0" presId="urn:microsoft.com/office/officeart/2005/8/layout/venn2"/>
    <dgm:cxn modelId="{F9B282B6-1A3D-4627-A2D7-331E665E889F}" type="presParOf" srcId="{143A5A23-58A2-4748-BEFB-CDE2CD010273}" destId="{0108DC00-5A6D-41E7-AAB0-D405EB0F6553}" srcOrd="1" destOrd="0" presId="urn:microsoft.com/office/officeart/2005/8/layout/venn2"/>
  </dgm:cxnLst>
  <dgm:bg>
    <a:solidFill>
      <a:srgbClr val="FFFF00"/>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D2154BF-A045-4A9D-9CAF-0BDD5A103AC4}" type="doc">
      <dgm:prSet loTypeId="urn:microsoft.com/office/officeart/2005/8/layout/venn1" loCatId="relationship" qsTypeId="urn:microsoft.com/office/officeart/2005/8/quickstyle/simple1" qsCatId="simple" csTypeId="urn:microsoft.com/office/officeart/2005/8/colors/accent1_2" csCatId="accent1" phldr="1"/>
      <dgm:spPr/>
    </dgm:pt>
    <dgm:pt modelId="{A431A0BA-00CC-4E7A-A23B-FEA5A119FA3B}">
      <dgm:prSet phldrT="[Text]"/>
      <dgm:spPr>
        <a:solidFill>
          <a:srgbClr val="0070C0"/>
        </a:solidFill>
      </dgm:spPr>
      <dgm:t>
        <a:bodyPr/>
        <a:lstStyle/>
        <a:p>
          <a:r>
            <a:rPr lang="en-US" dirty="0">
              <a:solidFill>
                <a:schemeClr val="bg1"/>
              </a:solidFill>
            </a:rPr>
            <a:t>Community</a:t>
          </a:r>
        </a:p>
      </dgm:t>
    </dgm:pt>
    <dgm:pt modelId="{8C79A4E1-BAF7-4855-BBC8-082B72430925}" type="parTrans" cxnId="{84D70D98-2C15-49CE-B8DC-4081330AECFB}">
      <dgm:prSet/>
      <dgm:spPr/>
      <dgm:t>
        <a:bodyPr/>
        <a:lstStyle/>
        <a:p>
          <a:endParaRPr lang="en-US"/>
        </a:p>
      </dgm:t>
    </dgm:pt>
    <dgm:pt modelId="{835CF228-AADE-4056-9748-1B90B13709C1}" type="sibTrans" cxnId="{84D70D98-2C15-49CE-B8DC-4081330AECFB}">
      <dgm:prSet/>
      <dgm:spPr/>
      <dgm:t>
        <a:bodyPr/>
        <a:lstStyle/>
        <a:p>
          <a:endParaRPr lang="en-US"/>
        </a:p>
      </dgm:t>
    </dgm:pt>
    <dgm:pt modelId="{A911D32F-7DE6-4754-8EE8-397A4464FCB1}">
      <dgm:prSet phldrT="[Text]"/>
      <dgm:spPr>
        <a:solidFill>
          <a:srgbClr val="0070C0"/>
        </a:solidFill>
      </dgm:spPr>
      <dgm:t>
        <a:bodyPr/>
        <a:lstStyle/>
        <a:p>
          <a:r>
            <a:rPr lang="en-US" dirty="0">
              <a:solidFill>
                <a:schemeClr val="bg1"/>
              </a:solidFill>
            </a:rPr>
            <a:t>Church</a:t>
          </a:r>
        </a:p>
      </dgm:t>
    </dgm:pt>
    <dgm:pt modelId="{4CC4F16E-84D5-4CDB-B58B-BE6696D49435}" type="parTrans" cxnId="{4068949F-0295-42A1-B5AC-4C19090A1028}">
      <dgm:prSet/>
      <dgm:spPr/>
      <dgm:t>
        <a:bodyPr/>
        <a:lstStyle/>
        <a:p>
          <a:endParaRPr lang="en-US"/>
        </a:p>
      </dgm:t>
    </dgm:pt>
    <dgm:pt modelId="{30F9F04D-C0FA-4B7B-BB9D-89C4981C5368}" type="sibTrans" cxnId="{4068949F-0295-42A1-B5AC-4C19090A1028}">
      <dgm:prSet/>
      <dgm:spPr/>
      <dgm:t>
        <a:bodyPr/>
        <a:lstStyle/>
        <a:p>
          <a:endParaRPr lang="en-US"/>
        </a:p>
      </dgm:t>
    </dgm:pt>
    <dgm:pt modelId="{5149DFBB-D17E-41CF-A1AA-5A8A73926F9C}">
      <dgm:prSet phldrT="[Text]"/>
      <dgm:spPr>
        <a:solidFill>
          <a:srgbClr val="0070C0"/>
        </a:solidFill>
      </dgm:spPr>
      <dgm:t>
        <a:bodyPr/>
        <a:lstStyle/>
        <a:p>
          <a:r>
            <a:rPr lang="en-US" dirty="0">
              <a:solidFill>
                <a:schemeClr val="bg1"/>
              </a:solidFill>
            </a:rPr>
            <a:t>Neighbors</a:t>
          </a:r>
        </a:p>
      </dgm:t>
    </dgm:pt>
    <dgm:pt modelId="{6DC923CB-8696-45EA-9042-AED26799D3A8}" type="parTrans" cxnId="{50C336DC-BC06-451A-B614-C24BDBA4B801}">
      <dgm:prSet/>
      <dgm:spPr/>
      <dgm:t>
        <a:bodyPr/>
        <a:lstStyle/>
        <a:p>
          <a:endParaRPr lang="en-US"/>
        </a:p>
      </dgm:t>
    </dgm:pt>
    <dgm:pt modelId="{D702B18F-6077-4721-AA23-08566740D3D6}" type="sibTrans" cxnId="{50C336DC-BC06-451A-B614-C24BDBA4B801}">
      <dgm:prSet/>
      <dgm:spPr/>
      <dgm:t>
        <a:bodyPr/>
        <a:lstStyle/>
        <a:p>
          <a:endParaRPr lang="en-US"/>
        </a:p>
      </dgm:t>
    </dgm:pt>
    <dgm:pt modelId="{B2342446-3C55-4497-A845-3B43DBCE9D92}" type="pres">
      <dgm:prSet presAssocID="{FD2154BF-A045-4A9D-9CAF-0BDD5A103AC4}" presName="compositeShape" presStyleCnt="0">
        <dgm:presLayoutVars>
          <dgm:chMax val="7"/>
          <dgm:dir/>
          <dgm:resizeHandles val="exact"/>
        </dgm:presLayoutVars>
      </dgm:prSet>
      <dgm:spPr/>
    </dgm:pt>
    <dgm:pt modelId="{1656624D-C0A5-403E-A42D-093285603ED7}" type="pres">
      <dgm:prSet presAssocID="{A431A0BA-00CC-4E7A-A23B-FEA5A119FA3B}" presName="circ1" presStyleLbl="vennNode1" presStyleIdx="0" presStyleCnt="3" custLinFactNeighborX="0" custLinFactNeighborY="-969"/>
      <dgm:spPr/>
    </dgm:pt>
    <dgm:pt modelId="{53AC6D75-C7E7-4C15-93D5-B38498ACBF1D}" type="pres">
      <dgm:prSet presAssocID="{A431A0BA-00CC-4E7A-A23B-FEA5A119FA3B}" presName="circ1Tx" presStyleLbl="revTx" presStyleIdx="0" presStyleCnt="0">
        <dgm:presLayoutVars>
          <dgm:chMax val="0"/>
          <dgm:chPref val="0"/>
          <dgm:bulletEnabled val="1"/>
        </dgm:presLayoutVars>
      </dgm:prSet>
      <dgm:spPr/>
    </dgm:pt>
    <dgm:pt modelId="{17B5CD84-D622-405A-9886-1E4E0C5F1777}" type="pres">
      <dgm:prSet presAssocID="{A911D32F-7DE6-4754-8EE8-397A4464FCB1}" presName="circ2" presStyleLbl="vennNode1" presStyleIdx="1" presStyleCnt="3"/>
      <dgm:spPr/>
    </dgm:pt>
    <dgm:pt modelId="{A230B690-B340-4DA6-93C8-C2774ABCCCB3}" type="pres">
      <dgm:prSet presAssocID="{A911D32F-7DE6-4754-8EE8-397A4464FCB1}" presName="circ2Tx" presStyleLbl="revTx" presStyleIdx="0" presStyleCnt="0">
        <dgm:presLayoutVars>
          <dgm:chMax val="0"/>
          <dgm:chPref val="0"/>
          <dgm:bulletEnabled val="1"/>
        </dgm:presLayoutVars>
      </dgm:prSet>
      <dgm:spPr/>
    </dgm:pt>
    <dgm:pt modelId="{D25760B8-FCE5-4A41-A2A6-BD238C52DFE8}" type="pres">
      <dgm:prSet presAssocID="{5149DFBB-D17E-41CF-A1AA-5A8A73926F9C}" presName="circ3" presStyleLbl="vennNode1" presStyleIdx="2" presStyleCnt="3"/>
      <dgm:spPr/>
    </dgm:pt>
    <dgm:pt modelId="{9BB5B1F0-AE99-4D58-8DA4-5B671E4D62FE}" type="pres">
      <dgm:prSet presAssocID="{5149DFBB-D17E-41CF-A1AA-5A8A73926F9C}" presName="circ3Tx" presStyleLbl="revTx" presStyleIdx="0" presStyleCnt="0">
        <dgm:presLayoutVars>
          <dgm:chMax val="0"/>
          <dgm:chPref val="0"/>
          <dgm:bulletEnabled val="1"/>
        </dgm:presLayoutVars>
      </dgm:prSet>
      <dgm:spPr/>
    </dgm:pt>
  </dgm:ptLst>
  <dgm:cxnLst>
    <dgm:cxn modelId="{C470CD0E-92EE-40C4-9A3A-3319C2C31873}" type="presOf" srcId="{5149DFBB-D17E-41CF-A1AA-5A8A73926F9C}" destId="{D25760B8-FCE5-4A41-A2A6-BD238C52DFE8}" srcOrd="0" destOrd="0" presId="urn:microsoft.com/office/officeart/2005/8/layout/venn1"/>
    <dgm:cxn modelId="{1DAAC511-1A87-4CA0-BFCD-6179771BFCEA}" type="presOf" srcId="{A911D32F-7DE6-4754-8EE8-397A4464FCB1}" destId="{A230B690-B340-4DA6-93C8-C2774ABCCCB3}" srcOrd="1" destOrd="0" presId="urn:microsoft.com/office/officeart/2005/8/layout/venn1"/>
    <dgm:cxn modelId="{213E8323-A2C8-4185-8605-466351134C5C}" type="presOf" srcId="{FD2154BF-A045-4A9D-9CAF-0BDD5A103AC4}" destId="{B2342446-3C55-4497-A845-3B43DBCE9D92}" srcOrd="0" destOrd="0" presId="urn:microsoft.com/office/officeart/2005/8/layout/venn1"/>
    <dgm:cxn modelId="{89D0317D-D026-41F0-83DF-7893A34DD833}" type="presOf" srcId="{5149DFBB-D17E-41CF-A1AA-5A8A73926F9C}" destId="{9BB5B1F0-AE99-4D58-8DA4-5B671E4D62FE}" srcOrd="1" destOrd="0" presId="urn:microsoft.com/office/officeart/2005/8/layout/venn1"/>
    <dgm:cxn modelId="{84D70D98-2C15-49CE-B8DC-4081330AECFB}" srcId="{FD2154BF-A045-4A9D-9CAF-0BDD5A103AC4}" destId="{A431A0BA-00CC-4E7A-A23B-FEA5A119FA3B}" srcOrd="0" destOrd="0" parTransId="{8C79A4E1-BAF7-4855-BBC8-082B72430925}" sibTransId="{835CF228-AADE-4056-9748-1B90B13709C1}"/>
    <dgm:cxn modelId="{4068949F-0295-42A1-B5AC-4C19090A1028}" srcId="{FD2154BF-A045-4A9D-9CAF-0BDD5A103AC4}" destId="{A911D32F-7DE6-4754-8EE8-397A4464FCB1}" srcOrd="1" destOrd="0" parTransId="{4CC4F16E-84D5-4CDB-B58B-BE6696D49435}" sibTransId="{30F9F04D-C0FA-4B7B-BB9D-89C4981C5368}"/>
    <dgm:cxn modelId="{21328BDA-89A5-4B50-9913-E81FBD8F0B46}" type="presOf" srcId="{A911D32F-7DE6-4754-8EE8-397A4464FCB1}" destId="{17B5CD84-D622-405A-9886-1E4E0C5F1777}" srcOrd="0" destOrd="0" presId="urn:microsoft.com/office/officeart/2005/8/layout/venn1"/>
    <dgm:cxn modelId="{50C336DC-BC06-451A-B614-C24BDBA4B801}" srcId="{FD2154BF-A045-4A9D-9CAF-0BDD5A103AC4}" destId="{5149DFBB-D17E-41CF-A1AA-5A8A73926F9C}" srcOrd="2" destOrd="0" parTransId="{6DC923CB-8696-45EA-9042-AED26799D3A8}" sibTransId="{D702B18F-6077-4721-AA23-08566740D3D6}"/>
    <dgm:cxn modelId="{EC505BFB-55D4-4852-A0AA-12EB486FB1E7}" type="presOf" srcId="{A431A0BA-00CC-4E7A-A23B-FEA5A119FA3B}" destId="{1656624D-C0A5-403E-A42D-093285603ED7}" srcOrd="0" destOrd="0" presId="urn:microsoft.com/office/officeart/2005/8/layout/venn1"/>
    <dgm:cxn modelId="{0A9A2FFE-3ED2-4687-9088-DE3E730198AF}" type="presOf" srcId="{A431A0BA-00CC-4E7A-A23B-FEA5A119FA3B}" destId="{53AC6D75-C7E7-4C15-93D5-B38498ACBF1D}" srcOrd="1" destOrd="0" presId="urn:microsoft.com/office/officeart/2005/8/layout/venn1"/>
    <dgm:cxn modelId="{1D5F2EF5-5E47-4983-8892-3F68859C3EC1}" type="presParOf" srcId="{B2342446-3C55-4497-A845-3B43DBCE9D92}" destId="{1656624D-C0A5-403E-A42D-093285603ED7}" srcOrd="0" destOrd="0" presId="urn:microsoft.com/office/officeart/2005/8/layout/venn1"/>
    <dgm:cxn modelId="{ACA15906-5B3E-40BF-B40E-5C5F888F3431}" type="presParOf" srcId="{B2342446-3C55-4497-A845-3B43DBCE9D92}" destId="{53AC6D75-C7E7-4C15-93D5-B38498ACBF1D}" srcOrd="1" destOrd="0" presId="urn:microsoft.com/office/officeart/2005/8/layout/venn1"/>
    <dgm:cxn modelId="{DC138974-1AC9-4F7B-B0D5-09B509EFED24}" type="presParOf" srcId="{B2342446-3C55-4497-A845-3B43DBCE9D92}" destId="{17B5CD84-D622-405A-9886-1E4E0C5F1777}" srcOrd="2" destOrd="0" presId="urn:microsoft.com/office/officeart/2005/8/layout/venn1"/>
    <dgm:cxn modelId="{9E91C25D-905A-4E94-8316-270C89474D04}" type="presParOf" srcId="{B2342446-3C55-4497-A845-3B43DBCE9D92}" destId="{A230B690-B340-4DA6-93C8-C2774ABCCCB3}" srcOrd="3" destOrd="0" presId="urn:microsoft.com/office/officeart/2005/8/layout/venn1"/>
    <dgm:cxn modelId="{6CFB7129-A5D0-43F9-9ED1-AA5F45F603D8}" type="presParOf" srcId="{B2342446-3C55-4497-A845-3B43DBCE9D92}" destId="{D25760B8-FCE5-4A41-A2A6-BD238C52DFE8}" srcOrd="4" destOrd="0" presId="urn:microsoft.com/office/officeart/2005/8/layout/venn1"/>
    <dgm:cxn modelId="{5EDC4683-C584-43FF-916C-EF9765E6B129}" type="presParOf" srcId="{B2342446-3C55-4497-A845-3B43DBCE9D92}" destId="{9BB5B1F0-AE99-4D58-8DA4-5B671E4D62F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93D56-B058-4B88-B65A-9EBA423DFC51}">
      <dsp:nvSpPr>
        <dsp:cNvPr id="0" name=""/>
        <dsp:cNvSpPr/>
      </dsp:nvSpPr>
      <dsp:spPr>
        <a:xfrm>
          <a:off x="1529449" y="0"/>
          <a:ext cx="2017077" cy="201738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65A8D4-3511-4D40-B586-419E96D8084C}">
      <dsp:nvSpPr>
        <dsp:cNvPr id="0" name=""/>
        <dsp:cNvSpPr/>
      </dsp:nvSpPr>
      <dsp:spPr>
        <a:xfrm>
          <a:off x="1975290" y="728336"/>
          <a:ext cx="1120850" cy="560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Vision</a:t>
          </a:r>
        </a:p>
      </dsp:txBody>
      <dsp:txXfrm>
        <a:off x="1975290" y="728336"/>
        <a:ext cx="1120850" cy="560291"/>
      </dsp:txXfrm>
    </dsp:sp>
    <dsp:sp modelId="{0DFC0362-0A6F-4745-A05F-7EA800F49CF8}">
      <dsp:nvSpPr>
        <dsp:cNvPr id="0" name=""/>
        <dsp:cNvSpPr/>
      </dsp:nvSpPr>
      <dsp:spPr>
        <a:xfrm>
          <a:off x="969213" y="1159136"/>
          <a:ext cx="2017077" cy="201738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E2B290-56DC-4163-8804-E0FD68899A4A}">
      <dsp:nvSpPr>
        <dsp:cNvPr id="0" name=""/>
        <dsp:cNvSpPr/>
      </dsp:nvSpPr>
      <dsp:spPr>
        <a:xfrm>
          <a:off x="1417326" y="1894178"/>
          <a:ext cx="1120850" cy="560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Resources</a:t>
          </a:r>
        </a:p>
      </dsp:txBody>
      <dsp:txXfrm>
        <a:off x="1417326" y="1894178"/>
        <a:ext cx="1120850" cy="560291"/>
      </dsp:txXfrm>
    </dsp:sp>
    <dsp:sp modelId="{71C9B492-8020-49CA-B8AF-4CB96BE6B71C}">
      <dsp:nvSpPr>
        <dsp:cNvPr id="0" name=""/>
        <dsp:cNvSpPr/>
      </dsp:nvSpPr>
      <dsp:spPr>
        <a:xfrm>
          <a:off x="1673012" y="2456984"/>
          <a:ext cx="1732981" cy="1733676"/>
        </a:xfrm>
        <a:prstGeom prst="blockArc">
          <a:avLst>
            <a:gd name="adj1" fmla="val 13500000"/>
            <a:gd name="adj2" fmla="val 10800000"/>
            <a:gd name="adj3" fmla="val 1274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123B4-1C26-4F5D-AC70-902EF91FC49A}">
      <dsp:nvSpPr>
        <dsp:cNvPr id="0" name=""/>
        <dsp:cNvSpPr/>
      </dsp:nvSpPr>
      <dsp:spPr>
        <a:xfrm>
          <a:off x="1977941" y="3061696"/>
          <a:ext cx="1120850" cy="560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Ministry Response</a:t>
          </a:r>
        </a:p>
      </dsp:txBody>
      <dsp:txXfrm>
        <a:off x="1977941" y="3061696"/>
        <a:ext cx="1120850" cy="560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B4CEA-8597-48CB-9114-AB42D289026B}">
      <dsp:nvSpPr>
        <dsp:cNvPr id="0" name=""/>
        <dsp:cNvSpPr/>
      </dsp:nvSpPr>
      <dsp:spPr>
        <a:xfrm rot="16200000">
          <a:off x="1360131" y="1399267"/>
          <a:ext cx="470913" cy="1910596"/>
        </a:xfrm>
        <a:prstGeom prst="round2Same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2018</a:t>
          </a:r>
        </a:p>
      </dsp:txBody>
      <dsp:txXfrm rot="5400000">
        <a:off x="663278" y="2142096"/>
        <a:ext cx="1887608" cy="424937"/>
      </dsp:txXfrm>
    </dsp:sp>
    <dsp:sp modelId="{65127F89-F295-4EC2-9B76-045585B9ADDA}">
      <dsp:nvSpPr>
        <dsp:cNvPr id="0" name=""/>
        <dsp:cNvSpPr/>
      </dsp:nvSpPr>
      <dsp:spPr>
        <a:xfrm>
          <a:off x="3424" y="0"/>
          <a:ext cx="3184328" cy="1648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a:lnSpc>
              <a:spcPct val="90000"/>
            </a:lnSpc>
            <a:spcBef>
              <a:spcPct val="0"/>
            </a:spcBef>
            <a:spcAft>
              <a:spcPct val="35000"/>
            </a:spcAft>
            <a:buNone/>
          </a:pPr>
          <a:r>
            <a:rPr lang="en-US" sz="1500" kern="1200" dirty="0"/>
            <a:t>Normal Flu infects over 13% of US Population, requiring 800,000 hospitalizations and resulting in over  60,000 deaths (2018)*</a:t>
          </a:r>
        </a:p>
      </dsp:txBody>
      <dsp:txXfrm>
        <a:off x="3424" y="0"/>
        <a:ext cx="3184328" cy="1648195"/>
      </dsp:txXfrm>
    </dsp:sp>
    <dsp:sp modelId="{71A199A9-F396-489E-A47E-2AB37B60C6E7}">
      <dsp:nvSpPr>
        <dsp:cNvPr id="0" name=""/>
        <dsp:cNvSpPr/>
      </dsp:nvSpPr>
      <dsp:spPr>
        <a:xfrm>
          <a:off x="1595588" y="1742378"/>
          <a:ext cx="0" cy="376730"/>
        </a:xfrm>
        <a:prstGeom prst="line">
          <a:avLst/>
        </a:prstGeom>
        <a:noFill/>
        <a:ln w="12700" cap="rnd"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DF6770F-A841-48C2-A068-EB5DF03EF81F}">
      <dsp:nvSpPr>
        <dsp:cNvPr id="0" name=""/>
        <dsp:cNvSpPr/>
      </dsp:nvSpPr>
      <dsp:spPr>
        <a:xfrm>
          <a:off x="1548496" y="1648195"/>
          <a:ext cx="94182" cy="94182"/>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01DE3-2677-49B8-86EC-12B29254D7E6}">
      <dsp:nvSpPr>
        <dsp:cNvPr id="0" name=""/>
        <dsp:cNvSpPr/>
      </dsp:nvSpPr>
      <dsp:spPr>
        <a:xfrm>
          <a:off x="2550886" y="2119108"/>
          <a:ext cx="1910596" cy="470913"/>
        </a:xfrm>
        <a:prstGeom prst="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2020</a:t>
          </a:r>
        </a:p>
      </dsp:txBody>
      <dsp:txXfrm>
        <a:off x="2550886" y="2119108"/>
        <a:ext cx="1910596" cy="470913"/>
      </dsp:txXfrm>
    </dsp:sp>
    <dsp:sp modelId="{2F686322-FC4D-42FF-9B66-16A744AF0593}">
      <dsp:nvSpPr>
        <dsp:cNvPr id="0" name=""/>
        <dsp:cNvSpPr/>
      </dsp:nvSpPr>
      <dsp:spPr>
        <a:xfrm>
          <a:off x="2304753" y="3060935"/>
          <a:ext cx="2402862" cy="1648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0" numCol="1" spcCol="1270" anchor="t" anchorCtr="1">
          <a:noAutofit/>
        </a:bodyPr>
        <a:lstStyle/>
        <a:p>
          <a:pPr marL="0" lvl="0" indent="0" algn="ctr" defTabSz="666750">
            <a:lnSpc>
              <a:spcPct val="90000"/>
            </a:lnSpc>
            <a:spcBef>
              <a:spcPct val="0"/>
            </a:spcBef>
            <a:spcAft>
              <a:spcPct val="35000"/>
            </a:spcAft>
            <a:buNone/>
          </a:pPr>
          <a:r>
            <a:rPr lang="en-US" sz="1500" kern="1200" dirty="0"/>
            <a:t>COVID-19 does not have any vaccines and no proven anti-viral treatments</a:t>
          </a:r>
        </a:p>
      </dsp:txBody>
      <dsp:txXfrm>
        <a:off x="2304753" y="3060935"/>
        <a:ext cx="2402862" cy="1648195"/>
      </dsp:txXfrm>
    </dsp:sp>
    <dsp:sp modelId="{5B65B675-F610-4012-83EE-2926104E6441}">
      <dsp:nvSpPr>
        <dsp:cNvPr id="0" name=""/>
        <dsp:cNvSpPr/>
      </dsp:nvSpPr>
      <dsp:spPr>
        <a:xfrm>
          <a:off x="3506184" y="2590022"/>
          <a:ext cx="0" cy="376730"/>
        </a:xfrm>
        <a:prstGeom prst="line">
          <a:avLst/>
        </a:prstGeom>
        <a:noFill/>
        <a:ln w="12700" cap="rnd"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2977BC6-D0F6-4AF4-B58C-24207C947C34}">
      <dsp:nvSpPr>
        <dsp:cNvPr id="0" name=""/>
        <dsp:cNvSpPr/>
      </dsp:nvSpPr>
      <dsp:spPr>
        <a:xfrm>
          <a:off x="3459093" y="2966752"/>
          <a:ext cx="94182" cy="94182"/>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B8EAC-C06D-4F9E-9FED-4DDBCADBE8AC}">
      <dsp:nvSpPr>
        <dsp:cNvPr id="0" name=""/>
        <dsp:cNvSpPr/>
      </dsp:nvSpPr>
      <dsp:spPr>
        <a:xfrm rot="5400000">
          <a:off x="5181325" y="1399267"/>
          <a:ext cx="470913" cy="1910596"/>
        </a:xfrm>
        <a:prstGeom prst="round2Same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1">
          <a:noAutofit/>
        </a:bodyPr>
        <a:lstStyle/>
        <a:p>
          <a:pPr marL="0" lvl="0" indent="0" algn="ctr" defTabSz="666750">
            <a:lnSpc>
              <a:spcPct val="90000"/>
            </a:lnSpc>
            <a:spcBef>
              <a:spcPct val="0"/>
            </a:spcBef>
            <a:spcAft>
              <a:spcPct val="35000"/>
            </a:spcAft>
            <a:buNone/>
          </a:pPr>
          <a:r>
            <a:rPr lang="en-US" sz="1500" kern="1200" dirty="0"/>
            <a:t>2020</a:t>
          </a:r>
        </a:p>
      </dsp:txBody>
      <dsp:txXfrm rot="-5400000">
        <a:off x="4461484" y="2142096"/>
        <a:ext cx="1887608" cy="424937"/>
      </dsp:txXfrm>
    </dsp:sp>
    <dsp:sp modelId="{6F464B61-C6DE-4680-B225-87D521B62BA5}">
      <dsp:nvSpPr>
        <dsp:cNvPr id="0" name=""/>
        <dsp:cNvSpPr/>
      </dsp:nvSpPr>
      <dsp:spPr>
        <a:xfrm>
          <a:off x="3824617" y="0"/>
          <a:ext cx="3184328" cy="1648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14300" numCol="1" spcCol="1270" anchor="b" anchorCtr="1">
          <a:noAutofit/>
        </a:bodyPr>
        <a:lstStyle/>
        <a:p>
          <a:pPr marL="0" lvl="0" indent="0" algn="ctr" defTabSz="666750">
            <a:lnSpc>
              <a:spcPct val="90000"/>
            </a:lnSpc>
            <a:spcBef>
              <a:spcPct val="0"/>
            </a:spcBef>
            <a:spcAft>
              <a:spcPct val="35000"/>
            </a:spcAft>
            <a:buNone/>
          </a:pPr>
          <a:r>
            <a:rPr lang="en-US" sz="1500" kern="1200" dirty="0"/>
            <a:t>Unchecked, COVID-19 could result in 49 to 90 million infections in the US,  1.5 to 9 million hospitalizations and 300,000 to 1.3 million deaths**</a:t>
          </a:r>
        </a:p>
      </dsp:txBody>
      <dsp:txXfrm>
        <a:off x="3824617" y="0"/>
        <a:ext cx="3184328" cy="1648195"/>
      </dsp:txXfrm>
    </dsp:sp>
    <dsp:sp modelId="{71344294-D1BC-4D44-824E-E34BFBB554A3}">
      <dsp:nvSpPr>
        <dsp:cNvPr id="0" name=""/>
        <dsp:cNvSpPr/>
      </dsp:nvSpPr>
      <dsp:spPr>
        <a:xfrm>
          <a:off x="5416781" y="1742378"/>
          <a:ext cx="0" cy="376730"/>
        </a:xfrm>
        <a:prstGeom prst="line">
          <a:avLst/>
        </a:prstGeom>
        <a:noFill/>
        <a:ln w="12700" cap="rnd"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8E69CF5-1F6C-42E3-B8F0-CAE9784791FF}">
      <dsp:nvSpPr>
        <dsp:cNvPr id="0" name=""/>
        <dsp:cNvSpPr/>
      </dsp:nvSpPr>
      <dsp:spPr>
        <a:xfrm>
          <a:off x="5369690" y="1648195"/>
          <a:ext cx="94182" cy="94182"/>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730EA-946B-4CB6-8AC5-AED2F16EE089}">
      <dsp:nvSpPr>
        <dsp:cNvPr id="0" name=""/>
        <dsp:cNvSpPr/>
      </dsp:nvSpPr>
      <dsp:spPr>
        <a:xfrm>
          <a:off x="1290411" y="0"/>
          <a:ext cx="4394200" cy="4394200"/>
        </a:xfrm>
        <a:prstGeom prst="ellipse">
          <a:avLst/>
        </a:prstGeom>
        <a:solidFill>
          <a:srgbClr val="92D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873201" y="219709"/>
        <a:ext cx="1228618" cy="659130"/>
      </dsp:txXfrm>
    </dsp:sp>
    <dsp:sp modelId="{2E635FD5-8FFD-4C6B-92A1-C93EB7CD440D}">
      <dsp:nvSpPr>
        <dsp:cNvPr id="0" name=""/>
        <dsp:cNvSpPr/>
      </dsp:nvSpPr>
      <dsp:spPr>
        <a:xfrm>
          <a:off x="1729830" y="439419"/>
          <a:ext cx="3515360" cy="3515360"/>
        </a:xfrm>
        <a:prstGeom prst="ellipse">
          <a:avLst/>
        </a:prstGeom>
        <a:solidFill>
          <a:srgbClr val="FFFF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873201" y="650341"/>
        <a:ext cx="1228618" cy="632764"/>
      </dsp:txXfrm>
    </dsp:sp>
    <dsp:sp modelId="{99EBB6B4-3FD4-4C7D-81E0-F019D366443F}">
      <dsp:nvSpPr>
        <dsp:cNvPr id="0" name=""/>
        <dsp:cNvSpPr/>
      </dsp:nvSpPr>
      <dsp:spPr>
        <a:xfrm>
          <a:off x="2169250" y="878848"/>
          <a:ext cx="2636520" cy="2636520"/>
        </a:xfrm>
        <a:prstGeom prst="ellipse">
          <a:avLst/>
        </a:prstGeom>
        <a:solidFill>
          <a:srgbClr val="FFC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873201" y="1076587"/>
        <a:ext cx="1228618" cy="593217"/>
      </dsp:txXfrm>
    </dsp:sp>
    <dsp:sp modelId="{07B98985-CFAC-4FD4-9BE8-35D8EAA9A01F}">
      <dsp:nvSpPr>
        <dsp:cNvPr id="0" name=""/>
        <dsp:cNvSpPr/>
      </dsp:nvSpPr>
      <dsp:spPr>
        <a:xfrm>
          <a:off x="2608671" y="1318259"/>
          <a:ext cx="1757680" cy="1757680"/>
        </a:xfrm>
        <a:prstGeom prst="ellipse">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Deeply Impacted</a:t>
          </a:r>
        </a:p>
      </dsp:txBody>
      <dsp:txXfrm>
        <a:off x="2866077" y="1757679"/>
        <a:ext cx="1242867" cy="878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730EA-946B-4CB6-8AC5-AED2F16EE089}">
      <dsp:nvSpPr>
        <dsp:cNvPr id="0" name=""/>
        <dsp:cNvSpPr/>
      </dsp:nvSpPr>
      <dsp:spPr>
        <a:xfrm>
          <a:off x="1003300" y="0"/>
          <a:ext cx="4394200" cy="4394200"/>
        </a:xfrm>
        <a:prstGeom prst="ellipse">
          <a:avLst/>
        </a:prstGeom>
        <a:solidFill>
          <a:srgbClr val="FFC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046922" y="329565"/>
        <a:ext cx="2306955" cy="747014"/>
      </dsp:txXfrm>
    </dsp:sp>
    <dsp:sp modelId="{2E635FD5-8FFD-4C6B-92A1-C93EB7CD440D}">
      <dsp:nvSpPr>
        <dsp:cNvPr id="0" name=""/>
        <dsp:cNvSpPr/>
      </dsp:nvSpPr>
      <dsp:spPr>
        <a:xfrm>
          <a:off x="1552575" y="575003"/>
          <a:ext cx="3295650" cy="3295650"/>
        </a:xfrm>
        <a:prstGeom prst="ellipse">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Deeply Impacted</a:t>
          </a:r>
        </a:p>
      </dsp:txBody>
      <dsp:txXfrm>
        <a:off x="2035211" y="1398915"/>
        <a:ext cx="2330376" cy="1647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624D-C0A5-403E-A42D-093285603ED7}">
      <dsp:nvSpPr>
        <dsp:cNvPr id="0" name=""/>
        <dsp:cNvSpPr/>
      </dsp:nvSpPr>
      <dsp:spPr>
        <a:xfrm>
          <a:off x="1082608" y="24115"/>
          <a:ext cx="2164080" cy="2164080"/>
        </a:xfrm>
        <a:prstGeom prst="ellipse">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Community</a:t>
          </a:r>
        </a:p>
      </dsp:txBody>
      <dsp:txXfrm>
        <a:off x="1371152" y="402829"/>
        <a:ext cx="1586992" cy="973836"/>
      </dsp:txXfrm>
    </dsp:sp>
    <dsp:sp modelId="{17B5CD84-D622-405A-9886-1E4E0C5F1777}">
      <dsp:nvSpPr>
        <dsp:cNvPr id="0" name=""/>
        <dsp:cNvSpPr/>
      </dsp:nvSpPr>
      <dsp:spPr>
        <a:xfrm>
          <a:off x="1863480" y="1397635"/>
          <a:ext cx="2164080" cy="2164080"/>
        </a:xfrm>
        <a:prstGeom prst="ellipse">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Church</a:t>
          </a:r>
        </a:p>
      </dsp:txBody>
      <dsp:txXfrm>
        <a:off x="2525328" y="1956689"/>
        <a:ext cx="1298448" cy="1190244"/>
      </dsp:txXfrm>
    </dsp:sp>
    <dsp:sp modelId="{D25760B8-FCE5-4A41-A2A6-BD238C52DFE8}">
      <dsp:nvSpPr>
        <dsp:cNvPr id="0" name=""/>
        <dsp:cNvSpPr/>
      </dsp:nvSpPr>
      <dsp:spPr>
        <a:xfrm>
          <a:off x="301736" y="1397635"/>
          <a:ext cx="2164080" cy="2164080"/>
        </a:xfrm>
        <a:prstGeom prst="ellipse">
          <a:avLst/>
        </a:prstGeom>
        <a:solidFill>
          <a:srgbClr val="0070C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Neighbors</a:t>
          </a:r>
        </a:p>
      </dsp:txBody>
      <dsp:txXfrm>
        <a:off x="505520" y="1956689"/>
        <a:ext cx="1298448" cy="119024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AFBD2-1FCA-4B51-8DFC-E63B37004514}" type="datetimeFigureOut">
              <a:rPr lang="en-US" smtClean="0"/>
              <a:t>3/27/2020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16D2E-29F7-4B9A-9362-F503FD6228F6}" type="slidenum">
              <a:rPr lang="en-US" smtClean="0"/>
              <a:t>‹#›</a:t>
            </a:fld>
            <a:endParaRPr lang="en-US"/>
          </a:p>
        </p:txBody>
      </p:sp>
    </p:spTree>
    <p:extLst>
      <p:ext uri="{BB962C8B-B14F-4D97-AF65-F5344CB8AC3E}">
        <p14:creationId xmlns:p14="http://schemas.microsoft.com/office/powerpoint/2010/main" val="154525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rock in the water – ripple effect</a:t>
            </a:r>
          </a:p>
          <a:p>
            <a:r>
              <a:rPr lang="en-US" dirty="0"/>
              <a:t>Deeply impacted – rock hits you in the water - displaced; lost loved one; harrowing escape; emotionally overwhelmed</a:t>
            </a:r>
          </a:p>
          <a:p>
            <a:r>
              <a:rPr lang="en-US" dirty="0"/>
              <a:t>Affected – the splash and wave – lost job; home flooded; </a:t>
            </a:r>
          </a:p>
        </p:txBody>
      </p:sp>
      <p:sp>
        <p:nvSpPr>
          <p:cNvPr id="4" name="Slide Number Placeholder 3"/>
          <p:cNvSpPr>
            <a:spLocks noGrp="1"/>
          </p:cNvSpPr>
          <p:nvPr>
            <p:ph type="sldNum" sz="quarter" idx="5"/>
          </p:nvPr>
        </p:nvSpPr>
        <p:spPr/>
        <p:txBody>
          <a:bodyPr/>
          <a:lstStyle/>
          <a:p>
            <a:fld id="{B5FCE11B-D032-4FA3-9538-6297CA4385DE}" type="slidenum">
              <a:rPr lang="en-US" smtClean="0"/>
              <a:pPr/>
              <a:t>14</a:t>
            </a:fld>
            <a:endParaRPr lang="en-US"/>
          </a:p>
        </p:txBody>
      </p:sp>
    </p:spTree>
    <p:extLst>
      <p:ext uri="{BB962C8B-B14F-4D97-AF65-F5344CB8AC3E}">
        <p14:creationId xmlns:p14="http://schemas.microsoft.com/office/powerpoint/2010/main" val="276000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rock in the water – ripple effect</a:t>
            </a:r>
          </a:p>
          <a:p>
            <a:r>
              <a:rPr lang="en-US" dirty="0"/>
              <a:t>Deeply impacted – rock hits you in the water - displaced; lost loved one; harrowing escape; emotionally overwhelmed</a:t>
            </a:r>
          </a:p>
          <a:p>
            <a:r>
              <a:rPr lang="en-US" dirty="0"/>
              <a:t>Affected – the splash and wave – lost job; home flooded; </a:t>
            </a:r>
          </a:p>
          <a:p>
            <a:r>
              <a:rPr lang="en-US" dirty="0"/>
              <a:t> </a:t>
            </a:r>
          </a:p>
        </p:txBody>
      </p:sp>
      <p:sp>
        <p:nvSpPr>
          <p:cNvPr id="4" name="Slide Number Placeholder 3"/>
          <p:cNvSpPr>
            <a:spLocks noGrp="1"/>
          </p:cNvSpPr>
          <p:nvPr>
            <p:ph type="sldNum" sz="quarter" idx="5"/>
          </p:nvPr>
        </p:nvSpPr>
        <p:spPr/>
        <p:txBody>
          <a:bodyPr/>
          <a:lstStyle/>
          <a:p>
            <a:fld id="{B5FCE11B-D032-4FA3-9538-6297CA4385DE}" type="slidenum">
              <a:rPr lang="en-US" smtClean="0"/>
              <a:pPr/>
              <a:t>15</a:t>
            </a:fld>
            <a:endParaRPr lang="en-US"/>
          </a:p>
        </p:txBody>
      </p:sp>
    </p:spTree>
    <p:extLst>
      <p:ext uri="{BB962C8B-B14F-4D97-AF65-F5344CB8AC3E}">
        <p14:creationId xmlns:p14="http://schemas.microsoft.com/office/powerpoint/2010/main" val="143665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16D2E-29F7-4B9A-9362-F503FD6228F6}" type="slidenum">
              <a:rPr lang="en-US" smtClean="0"/>
              <a:t>20</a:t>
            </a:fld>
            <a:endParaRPr lang="en-US"/>
          </a:p>
        </p:txBody>
      </p:sp>
    </p:spTree>
    <p:extLst>
      <p:ext uri="{BB962C8B-B14F-4D97-AF65-F5344CB8AC3E}">
        <p14:creationId xmlns:p14="http://schemas.microsoft.com/office/powerpoint/2010/main" val="154422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F391EEF2-A67F-4038-8417-6853E0577576}" type="datetime1">
              <a:rPr lang="en-US" smtClean="0"/>
              <a:t>3/27/2020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9340A6-4D9C-4716-938A-35EF379E568E}" type="datetime1">
              <a:rPr lang="en-US" smtClean="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9FE14BA6-E7B9-4AD0-AC11-0FD2E3E5E139}" type="datetime1">
              <a:rPr lang="en-US" smtClean="0"/>
              <a:t>3/27/2020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427832"/>
            <a:ext cx="11029616" cy="1188720"/>
          </a:xfrm>
        </p:spPr>
        <p:txBody>
          <a:bodyPr/>
          <a:lstStyle/>
          <a:p>
            <a:r>
              <a:rPr lang="en-US" dirty="0"/>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FC475EEB-26E2-4BA2-9066-9B1D260660D9}" type="datetime1">
              <a:rPr lang="en-US" smtClean="0"/>
              <a:t>3/27/2020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6011AEB3-1936-47AA-BA6B-9EC55E6E3116}" type="datetime1">
              <a:rPr lang="en-US" smtClean="0"/>
              <a:t>3/27/2020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433560"/>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CE4604-0A5F-40C4-BCEC-5FBBA369273A}" type="datetime1">
              <a:rPr lang="en-US" smtClean="0"/>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430400"/>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939AFD-9877-49C9-86F6-499D973253E8}" type="datetime1">
              <a:rPr lang="en-US" smtClean="0"/>
              <a:t>3/27/2020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430399"/>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A46B35-686A-49D0-B993-DF9894527C8A}" type="datetime1">
              <a:rPr lang="en-US" smtClean="0"/>
              <a:t>3/27/2020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15B6D-1141-4F0E-BF16-F4FE9D8DE329}" type="datetime1">
              <a:rPr lang="en-US" smtClean="0"/>
              <a:t>3/27/2020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65A9E551-7993-4FA4-9E0D-6750B44E05EF}" type="datetime1">
              <a:rPr lang="en-US" smtClean="0"/>
              <a:t>3/27/2020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2893C5-02EA-472C-862C-30B7C509B5AE}" type="datetime1">
              <a:rPr lang="en-US" smtClean="0"/>
              <a:t>3/27/2020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C78A4C17-CAAC-4655-B0B9-23AFE783C9C7}" type="datetime1">
              <a:rPr lang="en-US" smtClean="0"/>
              <a:t>3/27/2020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cdc.gov/flu/about/burden/2017-2018.htm"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8.xml"/><Relationship Id="rId5" Type="http://schemas.openxmlformats.org/officeDocument/2006/relationships/slide" Target="slide32.xml"/><Relationship Id="rId4" Type="http://schemas.openxmlformats.org/officeDocument/2006/relationships/slide" Target="slide2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hyperlink" Target="https://emergency.cdc.gov/cerc/ppt/CERC_Psychology_of_a_Crisis.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rightnowmedia.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ommonsensemedia.org/lists/multiplayer-apps" TargetMode="External"/><Relationship Id="rId2" Type="http://schemas.openxmlformats.org/officeDocument/2006/relationships/hyperlink" Target="https://zoom.u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duolingo.com/" TargetMode="External"/><Relationship Id="rId2" Type="http://schemas.openxmlformats.org/officeDocument/2006/relationships/hyperlink" Target="https://www.cdc.gov/coronavirus/2019-ncov/prepare/prevention.html" TargetMode="External"/><Relationship Id="rId1" Type="http://schemas.openxmlformats.org/officeDocument/2006/relationships/slideLayout" Target="../slideLayouts/slideLayout2.xml"/><Relationship Id="rId4" Type="http://schemas.openxmlformats.org/officeDocument/2006/relationships/hyperlink" Target="mailto:respond@efca.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tools.silversneakers.com/" TargetMode="External"/><Relationship Id="rId2" Type="http://schemas.openxmlformats.org/officeDocument/2006/relationships/hyperlink" Target="https://www.gonoodle.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www.hopkinsmedicine.org/health/conditions-and-diseases/coronavirus/2019-novel-coronavirus-myth-versus-fact" TargetMode="External"/><Relationship Id="rId13" Type="http://schemas.openxmlformats.org/officeDocument/2006/relationships/hyperlink" Target="https://experience.arcgis.com/experience/685d0ace521648f8a5beeeee1b9125cd" TargetMode="External"/><Relationship Id="rId18" Type="http://schemas.openxmlformats.org/officeDocument/2006/relationships/hyperlink" Target="https://wagenmakerlaw.com/blog/best-practices-amidst-coronavirus-concerns" TargetMode="External"/><Relationship Id="rId3" Type="http://schemas.openxmlformats.org/officeDocument/2006/relationships/hyperlink" Target="https://web.microsoftstream.com/video/86ddd0b4-6178-42bf-8156-14ad2ee0d37f?referrer=https:%2F%2Fwww.yammer.com%2F" TargetMode="External"/><Relationship Id="rId7" Type="http://schemas.openxmlformats.org/officeDocument/2006/relationships/hyperlink" Target="https://www.hopkinsmedicine.org/health/conditions-and-diseases/coronavirus/coronavirus-disease-2019-vs-the-flu" TargetMode="External"/><Relationship Id="rId12" Type="http://schemas.openxmlformats.org/officeDocument/2006/relationships/hyperlink" Target="https://www.cdc.gov/mmwr/volumes/66/rr/rr6601a1.htm#F2_down" TargetMode="External"/><Relationship Id="rId17" Type="http://schemas.openxmlformats.org/officeDocument/2006/relationships/hyperlink" Target="https://informationisbeautiful.net/visualizations/covid-19-coronavirus-infographic-datapack/?fbclid=IwAR0GI8PRs7W5j5l7d9K0WsiuZ5E-z9HgyuSd1WTyKNY0B0e0x8y_3NKJHvM" TargetMode="External"/><Relationship Id="rId2" Type="http://schemas.openxmlformats.org/officeDocument/2006/relationships/hyperlink" Target="https://www.efca.org/resources/announcement/special-update-covid-19-coronavirus" TargetMode="External"/><Relationship Id="rId16" Type="http://schemas.openxmlformats.org/officeDocument/2006/relationships/hyperlink" Target="https://www.cdc.gov/coronavirus/2019-ncov/prepare/cleaning-disinfection.html?CDC_AA_refVal=https%3A%2F%2Fwww.cdc.gov%2Fcoronavirus%2F2019-ncov%2Fcommunity%2Fhome%2Fcleaning-disinfection.html" TargetMode="External"/><Relationship Id="rId1" Type="http://schemas.openxmlformats.org/officeDocument/2006/relationships/slideLayout" Target="../slideLayouts/slideLayout2.xml"/><Relationship Id="rId6" Type="http://schemas.openxmlformats.org/officeDocument/2006/relationships/hyperlink" Target="https://www.wheaton.edu/academics/academic-centers/humanitarian-disaster-institute/covid-19/" TargetMode="External"/><Relationship Id="rId11" Type="http://schemas.openxmlformats.org/officeDocument/2006/relationships/hyperlink" Target="https://www.cdc.gov/mmwr/volumes/66/rr/rr6601a1.htm#F1_down" TargetMode="External"/><Relationship Id="rId5" Type="http://schemas.openxmlformats.org/officeDocument/2006/relationships/hyperlink" Target="https://subscribe.christianitytoday.com/pubs/L2/TDY/corona-virus-page.jsp?null=249078&amp;cds_mag_code=TDY&amp;id=1583504954669&amp;lsid=30660829146064438&amp;vid=1&amp;cds_page_id=249078&amp;cds_from_id=coronavirus-landing-page?utm_source=web&amp;utm_medium=referral&amp;utm_campaign=external-url" TargetMode="External"/><Relationship Id="rId15" Type="http://schemas.openxmlformats.org/officeDocument/2006/relationships/hyperlink" Target="https://emergency.cdc.gov/cerc/ppt/CERC_Psychology_of_a_Crisis.pdf" TargetMode="External"/><Relationship Id="rId10" Type="http://schemas.openxmlformats.org/officeDocument/2006/relationships/hyperlink" Target="https://www.cdc.gov/coronavirus/2019-ncov/community/organizations/guidance-community-faith-organizations.html?CDC_AA_refVal=https%3A%2F%2Fwww.cdc.gov%2Fcoronavirus%2F2019-ncov%2Fcommunity%2Fguidance-community-faith-organizations.html" TargetMode="External"/><Relationship Id="rId4" Type="http://schemas.openxmlformats.org/officeDocument/2006/relationships/hyperlink" Target="https://www.christianitytoday.com/edstetzer/2020/march/christians-this-is-our-moment-call-to-clarity-and-mission.html?fbclid=IwAR089Z4MY_VLV8nbVbYv2rebGLTwPHagG6TD45qdAYuGMYpyGFkCyP1N0Kg" TargetMode="External"/><Relationship Id="rId9" Type="http://schemas.openxmlformats.org/officeDocument/2006/relationships/hyperlink" Target="https://bedford.io/blog/ncov-cryptic-transmission/" TargetMode="External"/><Relationship Id="rId14" Type="http://schemas.openxmlformats.org/officeDocument/2006/relationships/hyperlink" Target="https://www.who.int/emergencies/diseases/novel-coronavirus-201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crisisresponse@efca.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walking in front of a crowd&#10;&#10;Description automatically generated">
            <a:extLst>
              <a:ext uri="{FF2B5EF4-FFF2-40B4-BE49-F238E27FC236}">
                <a16:creationId xmlns:a16="http://schemas.microsoft.com/office/drawing/2014/main" id="{1328E6E1-C426-4D7B-9450-21DF5031DA5B}"/>
              </a:ext>
            </a:extLst>
          </p:cNvPr>
          <p:cNvPicPr>
            <a:picLocks noChangeAspect="1"/>
          </p:cNvPicPr>
          <p:nvPr/>
        </p:nvPicPr>
        <p:blipFill rotWithShape="1">
          <a:blip r:embed="rId2"/>
          <a:srcRect t="5986" r="-1" b="9742"/>
          <a:stretch/>
        </p:blipFill>
        <p:spPr>
          <a:xfrm>
            <a:off x="305" y="0"/>
            <a:ext cx="12191695" cy="6858000"/>
          </a:xfrm>
          <a:prstGeom prst="rect">
            <a:avLst/>
          </a:prstGeom>
        </p:spPr>
      </p:pic>
      <p:grpSp>
        <p:nvGrpSpPr>
          <p:cNvPr id="70" name="Group 69">
            <a:extLst>
              <a:ext uri="{FF2B5EF4-FFF2-40B4-BE49-F238E27FC236}">
                <a16:creationId xmlns:a16="http://schemas.microsoft.com/office/drawing/2014/main" id="{3A852E5D-96B2-47B5-AB0F-426F231FBD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1"/>
            <a:ext cx="3703320" cy="5935131"/>
            <a:chOff x="438068" y="457201"/>
            <a:chExt cx="3703320" cy="5935131"/>
          </a:xfrm>
        </p:grpSpPr>
        <p:sp>
          <p:nvSpPr>
            <p:cNvPr id="71" name="Rectangle 70">
              <a:extLst>
                <a:ext uri="{FF2B5EF4-FFF2-40B4-BE49-F238E27FC236}">
                  <a16:creationId xmlns:a16="http://schemas.microsoft.com/office/drawing/2014/main" id="{FBEA2C8A-CA20-494E-8DAA-985E842ED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41102"/>
              <a:ext cx="3702134" cy="5751230"/>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DBAE429C-3A94-4C39-B88C-596F1E4C0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1"/>
              <a:ext cx="370332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4200" y="3554597"/>
            <a:ext cx="3412067" cy="1797702"/>
          </a:xfrm>
        </p:spPr>
        <p:txBody>
          <a:bodyPr>
            <a:normAutofit/>
          </a:bodyPr>
          <a:lstStyle/>
          <a:p>
            <a:r>
              <a:rPr lang="en-US" dirty="0">
                <a:solidFill>
                  <a:srgbClr val="FFFFFF"/>
                </a:solidFill>
              </a:rPr>
              <a:t>Ministry and COVID-19</a:t>
            </a:r>
          </a:p>
        </p:txBody>
      </p:sp>
      <p:pic>
        <p:nvPicPr>
          <p:cNvPr id="5" name="Picture 4" descr="A close up of a flower&#10;&#10;Description automatically generated">
            <a:extLst>
              <a:ext uri="{FF2B5EF4-FFF2-40B4-BE49-F238E27FC236}">
                <a16:creationId xmlns:a16="http://schemas.microsoft.com/office/drawing/2014/main" id="{2F9EFAF0-E356-48F6-98AE-123F825212A4}"/>
              </a:ext>
            </a:extLst>
          </p:cNvPr>
          <p:cNvPicPr>
            <a:picLocks noChangeAspect="1"/>
          </p:cNvPicPr>
          <p:nvPr/>
        </p:nvPicPr>
        <p:blipFill rotWithShape="1">
          <a:blip r:embed="rId3"/>
          <a:srcRect l="3553" r="3141" b="4"/>
          <a:stretch/>
        </p:blipFill>
        <p:spPr>
          <a:xfrm>
            <a:off x="532463" y="731077"/>
            <a:ext cx="3515763" cy="2119422"/>
          </a:xfrm>
          <a:prstGeom prst="rect">
            <a:avLst/>
          </a:prstGeom>
        </p:spPr>
      </p:pic>
      <p:sp>
        <p:nvSpPr>
          <p:cNvPr id="10" name="Slide Number Placeholder 9">
            <a:extLst>
              <a:ext uri="{FF2B5EF4-FFF2-40B4-BE49-F238E27FC236}">
                <a16:creationId xmlns:a16="http://schemas.microsoft.com/office/drawing/2014/main" id="{4BD17D44-8CC4-4070-9239-2D3EDF28F44B}"/>
              </a:ext>
            </a:extLst>
          </p:cNvPr>
          <p:cNvSpPr>
            <a:spLocks noGrp="1"/>
          </p:cNvSpPr>
          <p:nvPr>
            <p:ph type="sldNum" sz="quarter" idx="12"/>
          </p:nvPr>
        </p:nvSpPr>
        <p:spPr/>
        <p:txBody>
          <a:bodyPr/>
          <a:lstStyle/>
          <a:p>
            <a:fld id="{3A98EE3D-8CD1-4C3F-BD1C-C98C9596463C}" type="slidenum">
              <a:rPr lang="en-US" smtClean="0"/>
              <a:t>1</a:t>
            </a:fld>
            <a:endParaRPr lang="en-US" dirty="0"/>
          </a:p>
        </p:txBody>
      </p:sp>
      <p:sp>
        <p:nvSpPr>
          <p:cNvPr id="3" name="TextBox 2">
            <a:extLst>
              <a:ext uri="{FF2B5EF4-FFF2-40B4-BE49-F238E27FC236}">
                <a16:creationId xmlns:a16="http://schemas.microsoft.com/office/drawing/2014/main" id="{D90E1867-772D-4AC2-B2D6-2D142E590730}"/>
              </a:ext>
            </a:extLst>
          </p:cNvPr>
          <p:cNvSpPr txBox="1"/>
          <p:nvPr/>
        </p:nvSpPr>
        <p:spPr>
          <a:xfrm>
            <a:off x="1354423" y="5587580"/>
            <a:ext cx="1869423" cy="369332"/>
          </a:xfrm>
          <a:prstGeom prst="rect">
            <a:avLst/>
          </a:prstGeom>
          <a:noFill/>
        </p:spPr>
        <p:txBody>
          <a:bodyPr wrap="square" rtlCol="0">
            <a:spAutoFit/>
          </a:bodyPr>
          <a:lstStyle/>
          <a:p>
            <a:r>
              <a:rPr lang="en-US" dirty="0"/>
              <a:t>Discussion Guide</a:t>
            </a:r>
          </a:p>
        </p:txBody>
      </p:sp>
      <p:pic>
        <p:nvPicPr>
          <p:cNvPr id="9" name="Picture 8" descr="A picture containing drawing&#10;&#10;Description automatically generated">
            <a:extLst>
              <a:ext uri="{FF2B5EF4-FFF2-40B4-BE49-F238E27FC236}">
                <a16:creationId xmlns:a16="http://schemas.microsoft.com/office/drawing/2014/main" id="{45205CEB-E66F-FC4C-A926-7CE79A27C521}"/>
              </a:ext>
            </a:extLst>
          </p:cNvPr>
          <p:cNvPicPr>
            <a:picLocks noChangeAspect="1"/>
          </p:cNvPicPr>
          <p:nvPr/>
        </p:nvPicPr>
        <p:blipFill>
          <a:blip r:embed="rId4"/>
          <a:stretch>
            <a:fillRect/>
          </a:stretch>
        </p:blipFill>
        <p:spPr>
          <a:xfrm>
            <a:off x="7199312" y="5351929"/>
            <a:ext cx="4408488" cy="1040403"/>
          </a:xfrm>
          <a:prstGeom prst="rect">
            <a:avLst/>
          </a:prstGeom>
          <a:effectLst>
            <a:outerShdw blurRad="533400" dist="38100" dir="2700000" sx="171000" sy="171000" algn="tl" rotWithShape="0">
              <a:prstClr val="black">
                <a:alpha val="38000"/>
              </a:prstClr>
            </a:outerShdw>
          </a:effectLst>
        </p:spPr>
      </p:pic>
      <p:pic>
        <p:nvPicPr>
          <p:cNvPr id="6" name="Picture 5">
            <a:extLst>
              <a:ext uri="{FF2B5EF4-FFF2-40B4-BE49-F238E27FC236}">
                <a16:creationId xmlns:a16="http://schemas.microsoft.com/office/drawing/2014/main" id="{70BA3FD5-7DA9-44D1-B014-4F8261A95AD6}"/>
              </a:ext>
            </a:extLst>
          </p:cNvPr>
          <p:cNvPicPr>
            <a:picLocks noChangeAspect="1"/>
          </p:cNvPicPr>
          <p:nvPr/>
        </p:nvPicPr>
        <p:blipFill>
          <a:blip r:embed="rId5"/>
          <a:stretch>
            <a:fillRect/>
          </a:stretch>
        </p:blipFill>
        <p:spPr>
          <a:xfrm>
            <a:off x="592" y="0"/>
            <a:ext cx="12190815" cy="6858000"/>
          </a:xfrm>
          <a:prstGeom prst="rect">
            <a:avLst/>
          </a:prstGeom>
        </p:spPr>
      </p:pic>
    </p:spTree>
    <p:extLst>
      <p:ext uri="{BB962C8B-B14F-4D97-AF65-F5344CB8AC3E}">
        <p14:creationId xmlns:p14="http://schemas.microsoft.com/office/powerpoint/2010/main" val="24758055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59FB-967A-4E55-AC7B-AB53493F5865}"/>
              </a:ext>
            </a:extLst>
          </p:cNvPr>
          <p:cNvSpPr>
            <a:spLocks noGrp="1"/>
          </p:cNvSpPr>
          <p:nvPr>
            <p:ph type="title"/>
          </p:nvPr>
        </p:nvSpPr>
        <p:spPr/>
        <p:txBody>
          <a:bodyPr/>
          <a:lstStyle/>
          <a:p>
            <a:r>
              <a:rPr lang="en-US" dirty="0"/>
              <a:t>What are the physical implications</a:t>
            </a:r>
          </a:p>
        </p:txBody>
      </p:sp>
      <p:sp>
        <p:nvSpPr>
          <p:cNvPr id="3" name="Content Placeholder 2">
            <a:extLst>
              <a:ext uri="{FF2B5EF4-FFF2-40B4-BE49-F238E27FC236}">
                <a16:creationId xmlns:a16="http://schemas.microsoft.com/office/drawing/2014/main" id="{BE42450B-D877-4835-B1D0-2956B5010770}"/>
              </a:ext>
            </a:extLst>
          </p:cNvPr>
          <p:cNvSpPr>
            <a:spLocks noGrp="1"/>
          </p:cNvSpPr>
          <p:nvPr>
            <p:ph idx="1"/>
          </p:nvPr>
        </p:nvSpPr>
        <p:spPr>
          <a:xfrm>
            <a:off x="581193" y="1616552"/>
            <a:ext cx="11029615" cy="3634486"/>
          </a:xfrm>
        </p:spPr>
        <p:txBody>
          <a:bodyPr>
            <a:normAutofit/>
          </a:bodyPr>
          <a:lstStyle/>
          <a:p>
            <a:r>
              <a:rPr lang="en-US" sz="2400" dirty="0"/>
              <a:t>How are people in your church and your surrounding community being impacted? Potentially impacted in the future?</a:t>
            </a:r>
          </a:p>
          <a:p>
            <a:r>
              <a:rPr lang="en-US" sz="2400" dirty="0"/>
              <a:t>If the current restrictions extend, considering the economic climate, how might these factors impact the community you serve (extended quarantines, job losses, family crises)? </a:t>
            </a:r>
          </a:p>
        </p:txBody>
      </p:sp>
      <p:sp>
        <p:nvSpPr>
          <p:cNvPr id="4" name="Slide Number Placeholder 3">
            <a:extLst>
              <a:ext uri="{FF2B5EF4-FFF2-40B4-BE49-F238E27FC236}">
                <a16:creationId xmlns:a16="http://schemas.microsoft.com/office/drawing/2014/main" id="{B2C4953C-EFE7-4B6F-B620-30830BDE92CA}"/>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79606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8ECE-8910-438D-9742-39909F46DA15}"/>
              </a:ext>
            </a:extLst>
          </p:cNvPr>
          <p:cNvSpPr>
            <a:spLocks noGrp="1"/>
          </p:cNvSpPr>
          <p:nvPr>
            <p:ph type="title"/>
          </p:nvPr>
        </p:nvSpPr>
        <p:spPr/>
        <p:txBody>
          <a:bodyPr/>
          <a:lstStyle/>
          <a:p>
            <a:r>
              <a:rPr lang="en-US" dirty="0"/>
              <a:t>What are the intellectual / psychological implications</a:t>
            </a:r>
          </a:p>
        </p:txBody>
      </p:sp>
      <p:sp>
        <p:nvSpPr>
          <p:cNvPr id="3" name="Content Placeholder 2">
            <a:extLst>
              <a:ext uri="{FF2B5EF4-FFF2-40B4-BE49-F238E27FC236}">
                <a16:creationId xmlns:a16="http://schemas.microsoft.com/office/drawing/2014/main" id="{2D82D48C-4F83-40FC-AF5E-20C99C26D2CD}"/>
              </a:ext>
            </a:extLst>
          </p:cNvPr>
          <p:cNvSpPr>
            <a:spLocks noGrp="1"/>
          </p:cNvSpPr>
          <p:nvPr>
            <p:ph idx="1"/>
          </p:nvPr>
        </p:nvSpPr>
        <p:spPr>
          <a:xfrm>
            <a:off x="581192" y="1728216"/>
            <a:ext cx="11029615" cy="4178808"/>
          </a:xfrm>
        </p:spPr>
        <p:txBody>
          <a:bodyPr>
            <a:normAutofit/>
          </a:bodyPr>
          <a:lstStyle/>
          <a:p>
            <a:pPr marL="0" indent="0">
              <a:buNone/>
            </a:pPr>
            <a:r>
              <a:rPr lang="en-US" sz="2400" dirty="0"/>
              <a:t>In a crisis and trauma, people’s ability to think clearly drops by half:</a:t>
            </a:r>
          </a:p>
          <a:p>
            <a:r>
              <a:rPr lang="en-US" sz="2400" dirty="0"/>
              <a:t>How do you lead/shepherd yourself and your body when you have less intellectual capacity than before? </a:t>
            </a:r>
          </a:p>
          <a:p>
            <a:r>
              <a:rPr lang="en-US" sz="2400" dirty="0"/>
              <a:t>How have you seen illogical responses from yourself, your body, and your community? How do you address them? </a:t>
            </a:r>
          </a:p>
          <a:p>
            <a:r>
              <a:rPr lang="en-US" sz="2400" dirty="0"/>
              <a:t>How can you address the trauma and stress facing your congregation and your community?</a:t>
            </a:r>
          </a:p>
        </p:txBody>
      </p:sp>
      <p:sp>
        <p:nvSpPr>
          <p:cNvPr id="4" name="Slide Number Placeholder 3">
            <a:extLst>
              <a:ext uri="{FF2B5EF4-FFF2-40B4-BE49-F238E27FC236}">
                <a16:creationId xmlns:a16="http://schemas.microsoft.com/office/drawing/2014/main" id="{E802722C-99D0-4D2F-A1B7-768FA5B098E5}"/>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165023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D825-A946-4957-84EB-2B7A1C6B1D90}"/>
              </a:ext>
            </a:extLst>
          </p:cNvPr>
          <p:cNvSpPr>
            <a:spLocks noGrp="1"/>
          </p:cNvSpPr>
          <p:nvPr>
            <p:ph type="title"/>
          </p:nvPr>
        </p:nvSpPr>
        <p:spPr>
          <a:xfrm>
            <a:off x="608625" y="2393950"/>
            <a:ext cx="10885383" cy="2147467"/>
          </a:xfrm>
        </p:spPr>
        <p:txBody>
          <a:bodyPr/>
          <a:lstStyle/>
          <a:p>
            <a:r>
              <a:rPr lang="en-US" dirty="0"/>
              <a:t>Understanding the COVID-19 Crisis</a:t>
            </a:r>
          </a:p>
        </p:txBody>
      </p:sp>
      <p:sp>
        <p:nvSpPr>
          <p:cNvPr id="4" name="Slide Number Placeholder 3">
            <a:extLst>
              <a:ext uri="{FF2B5EF4-FFF2-40B4-BE49-F238E27FC236}">
                <a16:creationId xmlns:a16="http://schemas.microsoft.com/office/drawing/2014/main" id="{1FD14CB4-A9E2-416D-9105-BB3FCDF20BF5}"/>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61136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746228" y="1037967"/>
            <a:ext cx="3054091" cy="2070993"/>
          </a:xfrm>
        </p:spPr>
        <p:txBody>
          <a:bodyPr anchor="ctr">
            <a:normAutofit/>
          </a:bodyPr>
          <a:lstStyle/>
          <a:p>
            <a:r>
              <a:rPr lang="en-US" dirty="0"/>
              <a:t>Why is Covid-19 Different?</a:t>
            </a:r>
          </a:p>
        </p:txBody>
      </p:sp>
      <p:sp>
        <p:nvSpPr>
          <p:cNvPr id="24" name="Rectangle 10">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2">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6" name="Content Placeholder 2" descr="timeline">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701428284"/>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955C9CED-94AA-4BC1-909E-3983EA57D325}"/>
              </a:ext>
            </a:extLst>
          </p:cNvPr>
          <p:cNvSpPr/>
          <p:nvPr/>
        </p:nvSpPr>
        <p:spPr>
          <a:xfrm>
            <a:off x="581192" y="3594730"/>
            <a:ext cx="6096000" cy="1846659"/>
          </a:xfrm>
          <a:prstGeom prst="rect">
            <a:avLst/>
          </a:prstGeom>
        </p:spPr>
        <p:txBody>
          <a:bodyPr>
            <a:spAutoFit/>
          </a:bodyPr>
          <a:lstStyle/>
          <a:p>
            <a:r>
              <a:rPr lang="en-US" b="1" dirty="0">
                <a:solidFill>
                  <a:srgbClr val="514D47"/>
                </a:solidFill>
                <a:latin typeface="Sentinel A"/>
              </a:rPr>
              <a:t>Psalm 46:1-3</a:t>
            </a:r>
          </a:p>
          <a:p>
            <a:r>
              <a:rPr lang="en-US" sz="1600" i="1" dirty="0">
                <a:solidFill>
                  <a:srgbClr val="514D47"/>
                </a:solidFill>
                <a:latin typeface="Sentinel A"/>
              </a:rPr>
              <a:t>God is our refuge and strength,</a:t>
            </a:r>
          </a:p>
          <a:p>
            <a:r>
              <a:rPr lang="en-US" sz="1600" i="1" dirty="0">
                <a:solidFill>
                  <a:srgbClr val="514D47"/>
                </a:solidFill>
                <a:latin typeface="Sentinel A"/>
              </a:rPr>
              <a:t>a very present help in trouble.</a:t>
            </a:r>
          </a:p>
          <a:p>
            <a:r>
              <a:rPr lang="en-US" sz="1600" i="1" dirty="0">
                <a:solidFill>
                  <a:srgbClr val="514D47"/>
                </a:solidFill>
                <a:latin typeface="Sentinel A"/>
              </a:rPr>
              <a:t>Therefore we will not fear though the earth gives way,</a:t>
            </a:r>
          </a:p>
          <a:p>
            <a:r>
              <a:rPr lang="en-US" sz="1600" i="1" dirty="0">
                <a:solidFill>
                  <a:srgbClr val="514D47"/>
                </a:solidFill>
                <a:latin typeface="Sentinel A"/>
              </a:rPr>
              <a:t>though the mountains be moved into the heart of the sea,</a:t>
            </a:r>
          </a:p>
          <a:p>
            <a:r>
              <a:rPr lang="en-US" sz="1600" i="1" dirty="0">
                <a:solidFill>
                  <a:srgbClr val="514D47"/>
                </a:solidFill>
                <a:latin typeface="Sentinel A"/>
              </a:rPr>
              <a:t>though its waters roar and foam,</a:t>
            </a:r>
          </a:p>
          <a:p>
            <a:r>
              <a:rPr lang="en-US" sz="1600" i="1" dirty="0">
                <a:solidFill>
                  <a:srgbClr val="514D47"/>
                </a:solidFill>
                <a:latin typeface="Sentinel A"/>
              </a:rPr>
              <a:t>though the mountains tremble at its swelling.</a:t>
            </a:r>
            <a:endParaRPr lang="en-US" b="0" i="1" dirty="0">
              <a:solidFill>
                <a:srgbClr val="514D47"/>
              </a:solidFill>
              <a:effectLst/>
              <a:latin typeface="Sentinel A"/>
            </a:endParaRPr>
          </a:p>
        </p:txBody>
      </p:sp>
      <p:sp>
        <p:nvSpPr>
          <p:cNvPr id="7" name="Slide Number Placeholder 6">
            <a:extLst>
              <a:ext uri="{FF2B5EF4-FFF2-40B4-BE49-F238E27FC236}">
                <a16:creationId xmlns:a16="http://schemas.microsoft.com/office/drawing/2014/main" id="{B70F9AE7-D36F-4B89-87BF-3FB803C7EC05}"/>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10" name="Rectangle 9">
            <a:extLst>
              <a:ext uri="{FF2B5EF4-FFF2-40B4-BE49-F238E27FC236}">
                <a16:creationId xmlns:a16="http://schemas.microsoft.com/office/drawing/2014/main" id="{6571B6AE-A60C-446B-ADB4-ECD50CA6B440}"/>
              </a:ext>
            </a:extLst>
          </p:cNvPr>
          <p:cNvSpPr/>
          <p:nvPr/>
        </p:nvSpPr>
        <p:spPr>
          <a:xfrm>
            <a:off x="752318" y="5916915"/>
            <a:ext cx="7635326" cy="507831"/>
          </a:xfrm>
          <a:prstGeom prst="rect">
            <a:avLst/>
          </a:prstGeom>
        </p:spPr>
        <p:txBody>
          <a:bodyPr wrap="square">
            <a:spAutoFit/>
          </a:bodyPr>
          <a:lstStyle/>
          <a:p>
            <a:r>
              <a:rPr lang="en-US" sz="900" dirty="0">
                <a:solidFill>
                  <a:srgbClr val="000000"/>
                </a:solidFill>
                <a:latin typeface="Merriweather"/>
              </a:rPr>
              <a:t>Source:</a:t>
            </a:r>
          </a:p>
          <a:p>
            <a:r>
              <a:rPr lang="en-US" sz="900" dirty="0">
                <a:solidFill>
                  <a:srgbClr val="000000"/>
                </a:solidFill>
                <a:latin typeface="Merriweather"/>
                <a:hlinkClick r:id="rId7">
                  <a:extLst>
                    <a:ext uri="{A12FA001-AC4F-418D-AE19-62706E023703}">
                      <ahyp:hlinkClr xmlns:ahyp="http://schemas.microsoft.com/office/drawing/2018/hyperlinkcolor" val="tx"/>
                    </a:ext>
                  </a:extLst>
                </a:hlinkClick>
              </a:rPr>
              <a:t>* Estimated Influenza Illnesses, Medical visits, Hospitalizations, and Deaths in the United States — 2017–2018 influenza season</a:t>
            </a:r>
            <a:endParaRPr lang="en-US" sz="900" dirty="0">
              <a:solidFill>
                <a:srgbClr val="000000"/>
              </a:solidFill>
              <a:latin typeface="Merriweather"/>
            </a:endParaRPr>
          </a:p>
          <a:p>
            <a:r>
              <a:rPr lang="en-US" sz="900" b="0" i="0" dirty="0">
                <a:solidFill>
                  <a:srgbClr val="000000"/>
                </a:solidFill>
                <a:effectLst/>
                <a:latin typeface="Merriweather"/>
              </a:rPr>
              <a:t>** Rough estimation - Based upon CDC, WHO, Johns Hopkins data and analysis from Wuhan, China</a:t>
            </a:r>
          </a:p>
        </p:txBody>
      </p:sp>
    </p:spTree>
    <p:extLst>
      <p:ext uri="{BB962C8B-B14F-4D97-AF65-F5344CB8AC3E}">
        <p14:creationId xmlns:p14="http://schemas.microsoft.com/office/powerpoint/2010/main" val="26378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193923A-73F8-4265-B871-589902EA6A0D}"/>
              </a:ext>
            </a:extLst>
          </p:cNvPr>
          <p:cNvGraphicFramePr/>
          <p:nvPr>
            <p:extLst>
              <p:ext uri="{D42A27DB-BD31-4B8C-83A1-F6EECF244321}">
                <p14:modId xmlns:p14="http://schemas.microsoft.com/office/powerpoint/2010/main" val="748518289"/>
              </p:ext>
            </p:extLst>
          </p:nvPr>
        </p:nvGraphicFramePr>
        <p:xfrm>
          <a:off x="669304" y="1219201"/>
          <a:ext cx="6975022"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5062DD-50E4-4292-AF4E-EE413246D357}"/>
              </a:ext>
            </a:extLst>
          </p:cNvPr>
          <p:cNvSpPr txBox="1"/>
          <p:nvPr/>
        </p:nvSpPr>
        <p:spPr>
          <a:xfrm>
            <a:off x="6077143" y="1219201"/>
            <a:ext cx="2590800" cy="646331"/>
          </a:xfrm>
          <a:prstGeom prst="rect">
            <a:avLst/>
          </a:prstGeom>
          <a:noFill/>
        </p:spPr>
        <p:txBody>
          <a:bodyPr wrap="square" rtlCol="0">
            <a:spAutoFit/>
          </a:bodyPr>
          <a:lstStyle/>
          <a:p>
            <a:r>
              <a:rPr lang="en-US" dirty="0"/>
              <a:t>Unaware/</a:t>
            </a:r>
          </a:p>
          <a:p>
            <a:r>
              <a:rPr lang="en-US" dirty="0"/>
              <a:t>Unaffected</a:t>
            </a:r>
          </a:p>
        </p:txBody>
      </p:sp>
      <p:sp>
        <p:nvSpPr>
          <p:cNvPr id="4" name="TextBox 3">
            <a:extLst>
              <a:ext uri="{FF2B5EF4-FFF2-40B4-BE49-F238E27FC236}">
                <a16:creationId xmlns:a16="http://schemas.microsoft.com/office/drawing/2014/main" id="{A0B6525C-A261-4965-9B42-B76F80A54559}"/>
              </a:ext>
            </a:extLst>
          </p:cNvPr>
          <p:cNvSpPr txBox="1"/>
          <p:nvPr/>
        </p:nvSpPr>
        <p:spPr>
          <a:xfrm>
            <a:off x="2667000" y="533400"/>
            <a:ext cx="3873817" cy="584775"/>
          </a:xfrm>
          <a:prstGeom prst="rect">
            <a:avLst/>
          </a:prstGeom>
          <a:noFill/>
        </p:spPr>
        <p:txBody>
          <a:bodyPr wrap="none" rtlCol="0">
            <a:spAutoFit/>
          </a:bodyPr>
          <a:lstStyle/>
          <a:p>
            <a:r>
              <a:rPr lang="en-US" sz="3200" b="1" dirty="0"/>
              <a:t>Typical Crisis Impacts</a:t>
            </a:r>
          </a:p>
        </p:txBody>
      </p:sp>
      <p:pic>
        <p:nvPicPr>
          <p:cNvPr id="6" name="Picture 5" descr="A picture containing drawing&#10;&#10;Description automatically generated">
            <a:extLst>
              <a:ext uri="{FF2B5EF4-FFF2-40B4-BE49-F238E27FC236}">
                <a16:creationId xmlns:a16="http://schemas.microsoft.com/office/drawing/2014/main" id="{5680EF51-B445-4E07-AEAB-716288820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74" y="6012496"/>
            <a:ext cx="3444251" cy="624207"/>
          </a:xfrm>
          <a:prstGeom prst="rect">
            <a:avLst/>
          </a:prstGeom>
        </p:spPr>
      </p:pic>
      <p:sp>
        <p:nvSpPr>
          <p:cNvPr id="7" name="TextBox 6">
            <a:extLst>
              <a:ext uri="{FF2B5EF4-FFF2-40B4-BE49-F238E27FC236}">
                <a16:creationId xmlns:a16="http://schemas.microsoft.com/office/drawing/2014/main" id="{EA33FC58-2355-4C8E-99D8-D86C98D7D4BE}"/>
              </a:ext>
            </a:extLst>
          </p:cNvPr>
          <p:cNvSpPr txBox="1"/>
          <p:nvPr/>
        </p:nvSpPr>
        <p:spPr>
          <a:xfrm>
            <a:off x="6744091" y="2286000"/>
            <a:ext cx="1247329" cy="646331"/>
          </a:xfrm>
          <a:prstGeom prst="rect">
            <a:avLst/>
          </a:prstGeom>
          <a:noFill/>
        </p:spPr>
        <p:txBody>
          <a:bodyPr wrap="none" rtlCol="0">
            <a:spAutoFit/>
          </a:bodyPr>
          <a:lstStyle/>
          <a:p>
            <a:r>
              <a:rPr lang="en-US" dirty="0"/>
              <a:t>Aware/</a:t>
            </a:r>
          </a:p>
          <a:p>
            <a:r>
              <a:rPr lang="en-US" u="sng" dirty="0"/>
              <a:t>Unaffected</a:t>
            </a:r>
          </a:p>
        </p:txBody>
      </p:sp>
      <p:cxnSp>
        <p:nvCxnSpPr>
          <p:cNvPr id="9" name="Straight Arrow Connector 8">
            <a:extLst>
              <a:ext uri="{FF2B5EF4-FFF2-40B4-BE49-F238E27FC236}">
                <a16:creationId xmlns:a16="http://schemas.microsoft.com/office/drawing/2014/main" id="{D48ED686-67E0-4F4E-B00A-11897432F731}"/>
              </a:ext>
            </a:extLst>
          </p:cNvPr>
          <p:cNvCxnSpPr>
            <a:cxnSpLocks/>
          </p:cNvCxnSpPr>
          <p:nvPr/>
        </p:nvCxnSpPr>
        <p:spPr>
          <a:xfrm flipH="1">
            <a:off x="6061953" y="2851941"/>
            <a:ext cx="762000" cy="1397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5C5CA3A-3BD4-4167-B508-92DBE7617D19}"/>
              </a:ext>
            </a:extLst>
          </p:cNvPr>
          <p:cNvSpPr txBox="1"/>
          <p:nvPr/>
        </p:nvSpPr>
        <p:spPr>
          <a:xfrm>
            <a:off x="6829465" y="2971800"/>
            <a:ext cx="1711815" cy="646331"/>
          </a:xfrm>
          <a:prstGeom prst="rect">
            <a:avLst/>
          </a:prstGeom>
          <a:noFill/>
        </p:spPr>
        <p:txBody>
          <a:bodyPr wrap="none" rtlCol="0">
            <a:spAutoFit/>
          </a:bodyPr>
          <a:lstStyle/>
          <a:p>
            <a:r>
              <a:rPr lang="en-US" dirty="0"/>
              <a:t>Aware/</a:t>
            </a:r>
          </a:p>
          <a:p>
            <a:r>
              <a:rPr lang="en-US" u="sng" dirty="0"/>
              <a:t>Inconvenienced</a:t>
            </a:r>
          </a:p>
        </p:txBody>
      </p:sp>
      <p:cxnSp>
        <p:nvCxnSpPr>
          <p:cNvPr id="11" name="Straight Arrow Connector 10">
            <a:extLst>
              <a:ext uri="{FF2B5EF4-FFF2-40B4-BE49-F238E27FC236}">
                <a16:creationId xmlns:a16="http://schemas.microsoft.com/office/drawing/2014/main" id="{86F92316-B3FB-4B77-A983-14532F5990AB}"/>
              </a:ext>
            </a:extLst>
          </p:cNvPr>
          <p:cNvCxnSpPr>
            <a:cxnSpLocks/>
          </p:cNvCxnSpPr>
          <p:nvPr/>
        </p:nvCxnSpPr>
        <p:spPr>
          <a:xfrm flipH="1">
            <a:off x="5733065" y="3517456"/>
            <a:ext cx="1143000" cy="19780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9A6780E-B099-4020-A723-2987C57251CD}"/>
              </a:ext>
            </a:extLst>
          </p:cNvPr>
          <p:cNvCxnSpPr>
            <a:cxnSpLocks/>
          </p:cNvCxnSpPr>
          <p:nvPr/>
        </p:nvCxnSpPr>
        <p:spPr>
          <a:xfrm flipH="1">
            <a:off x="4731806" y="4103018"/>
            <a:ext cx="1786578" cy="31940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B571939-AAB4-4A5B-A4E1-543F7A57DBB7}"/>
              </a:ext>
            </a:extLst>
          </p:cNvPr>
          <p:cNvSpPr txBox="1"/>
          <p:nvPr/>
        </p:nvSpPr>
        <p:spPr>
          <a:xfrm>
            <a:off x="6474066" y="3804574"/>
            <a:ext cx="985591" cy="369332"/>
          </a:xfrm>
          <a:prstGeom prst="rect">
            <a:avLst/>
          </a:prstGeom>
          <a:noFill/>
        </p:spPr>
        <p:txBody>
          <a:bodyPr wrap="none" rtlCol="0">
            <a:spAutoFit/>
          </a:bodyPr>
          <a:lstStyle/>
          <a:p>
            <a:r>
              <a:rPr lang="en-US" u="sng" dirty="0"/>
              <a:t>Affected</a:t>
            </a:r>
          </a:p>
        </p:txBody>
      </p:sp>
      <p:sp>
        <p:nvSpPr>
          <p:cNvPr id="8" name="TextBox 7">
            <a:extLst>
              <a:ext uri="{FF2B5EF4-FFF2-40B4-BE49-F238E27FC236}">
                <a16:creationId xmlns:a16="http://schemas.microsoft.com/office/drawing/2014/main" id="{5792B7F4-200C-4AE5-949B-E1F8AEA5B708}"/>
              </a:ext>
            </a:extLst>
          </p:cNvPr>
          <p:cNvSpPr txBox="1"/>
          <p:nvPr/>
        </p:nvSpPr>
        <p:spPr>
          <a:xfrm>
            <a:off x="8326464" y="1151572"/>
            <a:ext cx="3523028" cy="1200329"/>
          </a:xfrm>
          <a:prstGeom prst="rect">
            <a:avLst/>
          </a:prstGeom>
          <a:noFill/>
        </p:spPr>
        <p:txBody>
          <a:bodyPr wrap="square" rtlCol="0">
            <a:spAutoFit/>
          </a:bodyPr>
          <a:lstStyle/>
          <a:p>
            <a:r>
              <a:rPr lang="en-US" dirty="0"/>
              <a:t>A typical crisis results in MANY unaffected people being able to share resources.</a:t>
            </a:r>
          </a:p>
          <a:p>
            <a:r>
              <a:rPr lang="en-US" dirty="0"/>
              <a:t>(ideas; people; skills; materials)</a:t>
            </a:r>
          </a:p>
        </p:txBody>
      </p:sp>
    </p:spTree>
    <p:extLst>
      <p:ext uri="{BB962C8B-B14F-4D97-AF65-F5344CB8AC3E}">
        <p14:creationId xmlns:p14="http://schemas.microsoft.com/office/powerpoint/2010/main" val="286931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193923A-73F8-4265-B871-589902EA6A0D}"/>
              </a:ext>
            </a:extLst>
          </p:cNvPr>
          <p:cNvGraphicFramePr/>
          <p:nvPr>
            <p:extLst>
              <p:ext uri="{D42A27DB-BD31-4B8C-83A1-F6EECF244321}">
                <p14:modId xmlns:p14="http://schemas.microsoft.com/office/powerpoint/2010/main" val="2775694153"/>
              </p:ext>
            </p:extLst>
          </p:nvPr>
        </p:nvGraphicFramePr>
        <p:xfrm>
          <a:off x="699941" y="1104899"/>
          <a:ext cx="640080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5062DD-50E4-4292-AF4E-EE413246D357}"/>
              </a:ext>
            </a:extLst>
          </p:cNvPr>
          <p:cNvSpPr txBox="1"/>
          <p:nvPr/>
        </p:nvSpPr>
        <p:spPr>
          <a:xfrm>
            <a:off x="5879987" y="1226285"/>
            <a:ext cx="1447800" cy="646331"/>
          </a:xfrm>
          <a:prstGeom prst="rect">
            <a:avLst/>
          </a:prstGeom>
          <a:noFill/>
        </p:spPr>
        <p:txBody>
          <a:bodyPr wrap="square" rtlCol="0">
            <a:spAutoFit/>
          </a:bodyPr>
          <a:lstStyle/>
          <a:p>
            <a:r>
              <a:rPr lang="en-US" dirty="0"/>
              <a:t>Unaware/</a:t>
            </a:r>
          </a:p>
          <a:p>
            <a:r>
              <a:rPr lang="en-US" dirty="0"/>
              <a:t>Unaffected</a:t>
            </a:r>
          </a:p>
        </p:txBody>
      </p:sp>
      <p:sp>
        <p:nvSpPr>
          <p:cNvPr id="4" name="TextBox 3">
            <a:extLst>
              <a:ext uri="{FF2B5EF4-FFF2-40B4-BE49-F238E27FC236}">
                <a16:creationId xmlns:a16="http://schemas.microsoft.com/office/drawing/2014/main" id="{A0B6525C-A261-4965-9B42-B76F80A54559}"/>
              </a:ext>
            </a:extLst>
          </p:cNvPr>
          <p:cNvSpPr txBox="1"/>
          <p:nvPr/>
        </p:nvSpPr>
        <p:spPr>
          <a:xfrm>
            <a:off x="2667000" y="533400"/>
            <a:ext cx="4235518" cy="584775"/>
          </a:xfrm>
          <a:prstGeom prst="rect">
            <a:avLst/>
          </a:prstGeom>
          <a:noFill/>
        </p:spPr>
        <p:txBody>
          <a:bodyPr wrap="none" rtlCol="0">
            <a:spAutoFit/>
          </a:bodyPr>
          <a:lstStyle/>
          <a:p>
            <a:r>
              <a:rPr lang="en-US" sz="3200" b="1" dirty="0"/>
              <a:t>Covid-19 Crisis Impacts</a:t>
            </a:r>
          </a:p>
        </p:txBody>
      </p:sp>
      <p:pic>
        <p:nvPicPr>
          <p:cNvPr id="6" name="Picture 5" descr="A picture containing drawing&#10;&#10;Description automatically generated">
            <a:extLst>
              <a:ext uri="{FF2B5EF4-FFF2-40B4-BE49-F238E27FC236}">
                <a16:creationId xmlns:a16="http://schemas.microsoft.com/office/drawing/2014/main" id="{5680EF51-B445-4E07-AEAB-716288820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941" y="6075150"/>
            <a:ext cx="3444251" cy="624207"/>
          </a:xfrm>
          <a:prstGeom prst="rect">
            <a:avLst/>
          </a:prstGeom>
        </p:spPr>
      </p:pic>
      <p:sp>
        <p:nvSpPr>
          <p:cNvPr id="7" name="TextBox 6">
            <a:extLst>
              <a:ext uri="{FF2B5EF4-FFF2-40B4-BE49-F238E27FC236}">
                <a16:creationId xmlns:a16="http://schemas.microsoft.com/office/drawing/2014/main" id="{EA33FC58-2355-4C8E-99D8-D86C98D7D4BE}"/>
              </a:ext>
            </a:extLst>
          </p:cNvPr>
          <p:cNvSpPr txBox="1"/>
          <p:nvPr/>
        </p:nvSpPr>
        <p:spPr>
          <a:xfrm>
            <a:off x="6307503" y="2510435"/>
            <a:ext cx="1247329" cy="646331"/>
          </a:xfrm>
          <a:prstGeom prst="rect">
            <a:avLst/>
          </a:prstGeom>
          <a:noFill/>
        </p:spPr>
        <p:txBody>
          <a:bodyPr wrap="none" rtlCol="0">
            <a:spAutoFit/>
          </a:bodyPr>
          <a:lstStyle/>
          <a:p>
            <a:r>
              <a:rPr lang="en-US" u="sng" dirty="0"/>
              <a:t>Aware/</a:t>
            </a:r>
          </a:p>
          <a:p>
            <a:r>
              <a:rPr lang="en-US" u="sng" dirty="0"/>
              <a:t>Unaffected</a:t>
            </a:r>
          </a:p>
        </p:txBody>
      </p:sp>
      <p:sp>
        <p:nvSpPr>
          <p:cNvPr id="10" name="TextBox 9">
            <a:extLst>
              <a:ext uri="{FF2B5EF4-FFF2-40B4-BE49-F238E27FC236}">
                <a16:creationId xmlns:a16="http://schemas.microsoft.com/office/drawing/2014/main" id="{F5C5CA3A-3BD4-4167-B508-92DBE7617D19}"/>
              </a:ext>
            </a:extLst>
          </p:cNvPr>
          <p:cNvSpPr txBox="1"/>
          <p:nvPr/>
        </p:nvSpPr>
        <p:spPr>
          <a:xfrm>
            <a:off x="710251" y="4477825"/>
            <a:ext cx="1711815" cy="646331"/>
          </a:xfrm>
          <a:prstGeom prst="rect">
            <a:avLst/>
          </a:prstGeom>
          <a:noFill/>
        </p:spPr>
        <p:txBody>
          <a:bodyPr wrap="none" rtlCol="0">
            <a:spAutoFit/>
          </a:bodyPr>
          <a:lstStyle/>
          <a:p>
            <a:r>
              <a:rPr lang="en-US" u="sng" dirty="0"/>
              <a:t>Aware/ </a:t>
            </a:r>
          </a:p>
          <a:p>
            <a:r>
              <a:rPr lang="en-US" u="sng" dirty="0"/>
              <a:t>Inconvenienced</a:t>
            </a:r>
          </a:p>
        </p:txBody>
      </p:sp>
      <p:cxnSp>
        <p:nvCxnSpPr>
          <p:cNvPr id="15" name="Straight Arrow Connector 14">
            <a:extLst>
              <a:ext uri="{FF2B5EF4-FFF2-40B4-BE49-F238E27FC236}">
                <a16:creationId xmlns:a16="http://schemas.microsoft.com/office/drawing/2014/main" id="{B9A6780E-B099-4020-A723-2987C57251CD}"/>
              </a:ext>
            </a:extLst>
          </p:cNvPr>
          <p:cNvCxnSpPr>
            <a:cxnSpLocks/>
          </p:cNvCxnSpPr>
          <p:nvPr/>
        </p:nvCxnSpPr>
        <p:spPr>
          <a:xfrm flipH="1" flipV="1">
            <a:off x="5642304" y="4019552"/>
            <a:ext cx="677062" cy="46164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B571939-AAB4-4A5B-A4E1-543F7A57DBB7}"/>
              </a:ext>
            </a:extLst>
          </p:cNvPr>
          <p:cNvSpPr txBox="1"/>
          <p:nvPr/>
        </p:nvSpPr>
        <p:spPr>
          <a:xfrm>
            <a:off x="6291088" y="4189873"/>
            <a:ext cx="985591" cy="369332"/>
          </a:xfrm>
          <a:prstGeom prst="rect">
            <a:avLst/>
          </a:prstGeom>
          <a:noFill/>
        </p:spPr>
        <p:txBody>
          <a:bodyPr wrap="none" rtlCol="0">
            <a:spAutoFit/>
          </a:bodyPr>
          <a:lstStyle/>
          <a:p>
            <a:r>
              <a:rPr lang="en-US" u="sng" dirty="0"/>
              <a:t>Affected</a:t>
            </a:r>
          </a:p>
        </p:txBody>
      </p:sp>
      <p:cxnSp>
        <p:nvCxnSpPr>
          <p:cNvPr id="8" name="Straight Connector 7">
            <a:extLst>
              <a:ext uri="{FF2B5EF4-FFF2-40B4-BE49-F238E27FC236}">
                <a16:creationId xmlns:a16="http://schemas.microsoft.com/office/drawing/2014/main" id="{E03546AC-6B99-457C-834D-5A682867CEAA}"/>
              </a:ext>
            </a:extLst>
          </p:cNvPr>
          <p:cNvCxnSpPr/>
          <p:nvPr/>
        </p:nvCxnSpPr>
        <p:spPr>
          <a:xfrm>
            <a:off x="5937820" y="1379145"/>
            <a:ext cx="1219200" cy="36693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BCFB5314-3DCE-44D0-A439-867E434C8209}"/>
              </a:ext>
            </a:extLst>
          </p:cNvPr>
          <p:cNvCxnSpPr>
            <a:cxnSpLocks/>
          </p:cNvCxnSpPr>
          <p:nvPr/>
        </p:nvCxnSpPr>
        <p:spPr>
          <a:xfrm flipV="1">
            <a:off x="5967600" y="1381749"/>
            <a:ext cx="1066800" cy="2794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707D6620-9D71-4C04-9F55-CC94A8D7E876}"/>
              </a:ext>
            </a:extLst>
          </p:cNvPr>
          <p:cNvCxnSpPr>
            <a:cxnSpLocks/>
          </p:cNvCxnSpPr>
          <p:nvPr/>
        </p:nvCxnSpPr>
        <p:spPr>
          <a:xfrm>
            <a:off x="6330100" y="2734617"/>
            <a:ext cx="77064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34F72CB1-B3BE-4248-911D-8140BF72904F}"/>
              </a:ext>
            </a:extLst>
          </p:cNvPr>
          <p:cNvSpPr txBox="1"/>
          <p:nvPr/>
        </p:nvSpPr>
        <p:spPr>
          <a:xfrm>
            <a:off x="7880808" y="1085671"/>
            <a:ext cx="4311192" cy="2585323"/>
          </a:xfrm>
          <a:prstGeom prst="rect">
            <a:avLst/>
          </a:prstGeom>
          <a:noFill/>
        </p:spPr>
        <p:txBody>
          <a:bodyPr wrap="square" rtlCol="0">
            <a:spAutoFit/>
          </a:bodyPr>
          <a:lstStyle/>
          <a:p>
            <a:r>
              <a:rPr lang="en-US" dirty="0"/>
              <a:t>Covid-19 has essentially affected everyone. </a:t>
            </a:r>
          </a:p>
          <a:p>
            <a:endParaRPr lang="en-US" dirty="0"/>
          </a:p>
          <a:p>
            <a:r>
              <a:rPr lang="en-US" dirty="0"/>
              <a:t>How will this impact the ability for people in terms of sharing resources?</a:t>
            </a:r>
          </a:p>
          <a:p>
            <a:r>
              <a:rPr lang="en-US" dirty="0"/>
              <a:t>(ideas; people; skills; materials)</a:t>
            </a:r>
          </a:p>
          <a:p>
            <a:endParaRPr lang="en-US" dirty="0"/>
          </a:p>
          <a:p>
            <a:r>
              <a:rPr lang="en-US" dirty="0"/>
              <a:t>What will be the implications on relationships?</a:t>
            </a:r>
          </a:p>
        </p:txBody>
      </p:sp>
      <p:cxnSp>
        <p:nvCxnSpPr>
          <p:cNvPr id="19" name="Straight Connector 18">
            <a:extLst>
              <a:ext uri="{FF2B5EF4-FFF2-40B4-BE49-F238E27FC236}">
                <a16:creationId xmlns:a16="http://schemas.microsoft.com/office/drawing/2014/main" id="{919E28AB-76CD-459A-98F9-466861A2FCEB}"/>
              </a:ext>
            </a:extLst>
          </p:cNvPr>
          <p:cNvCxnSpPr>
            <a:cxnSpLocks/>
          </p:cNvCxnSpPr>
          <p:nvPr/>
        </p:nvCxnSpPr>
        <p:spPr>
          <a:xfrm>
            <a:off x="6469931" y="3000139"/>
            <a:ext cx="77064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725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FAEA-8904-4FCF-AEDE-557A3B03BFF2}"/>
              </a:ext>
            </a:extLst>
          </p:cNvPr>
          <p:cNvSpPr>
            <a:spLocks noGrp="1"/>
          </p:cNvSpPr>
          <p:nvPr>
            <p:ph type="title"/>
          </p:nvPr>
        </p:nvSpPr>
        <p:spPr/>
        <p:txBody>
          <a:bodyPr/>
          <a:lstStyle/>
          <a:p>
            <a:r>
              <a:rPr lang="en-US" sz="4000" dirty="0"/>
              <a:t>Everything</a:t>
            </a:r>
            <a:r>
              <a:rPr lang="en-US" dirty="0"/>
              <a:t> has changed</a:t>
            </a:r>
          </a:p>
        </p:txBody>
      </p:sp>
      <p:sp>
        <p:nvSpPr>
          <p:cNvPr id="3" name="Content Placeholder 2">
            <a:extLst>
              <a:ext uri="{FF2B5EF4-FFF2-40B4-BE49-F238E27FC236}">
                <a16:creationId xmlns:a16="http://schemas.microsoft.com/office/drawing/2014/main" id="{5D364C60-C5E1-4EFD-BBBD-33D42B660410}"/>
              </a:ext>
            </a:extLst>
          </p:cNvPr>
          <p:cNvSpPr>
            <a:spLocks noGrp="1"/>
          </p:cNvSpPr>
          <p:nvPr>
            <p:ph idx="1"/>
          </p:nvPr>
        </p:nvSpPr>
        <p:spPr>
          <a:xfrm>
            <a:off x="6582641" y="2523370"/>
            <a:ext cx="5243599" cy="2552557"/>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p:spPr>
        <p:txBody>
          <a:bodyPr>
            <a:normAutofit fontScale="92500"/>
          </a:bodyPr>
          <a:lstStyle/>
          <a:p>
            <a:r>
              <a:rPr lang="en-US" sz="2800" b="1" dirty="0">
                <a:solidFill>
                  <a:schemeClr val="tx1">
                    <a:lumMod val="95000"/>
                    <a:lumOff val="5000"/>
                  </a:schemeClr>
                </a:solidFill>
              </a:rPr>
              <a:t>Is this for </a:t>
            </a:r>
            <a:r>
              <a:rPr lang="en-US" sz="2800" b="1" dirty="0">
                <a:solidFill>
                  <a:srgbClr val="0070C0"/>
                </a:solidFill>
              </a:rPr>
              <a:t>TWO WEEKS</a:t>
            </a:r>
            <a:r>
              <a:rPr lang="en-US" sz="2800" b="1" dirty="0">
                <a:solidFill>
                  <a:schemeClr val="tx1">
                    <a:lumMod val="95000"/>
                    <a:lumOff val="5000"/>
                  </a:schemeClr>
                </a:solidFill>
              </a:rPr>
              <a:t>, two months, longer?</a:t>
            </a:r>
          </a:p>
          <a:p>
            <a:r>
              <a:rPr lang="en-US" sz="3200" b="1" dirty="0">
                <a:solidFill>
                  <a:srgbClr val="0070C0"/>
                </a:solidFill>
              </a:rPr>
              <a:t>EVERYONE</a:t>
            </a:r>
            <a:r>
              <a:rPr lang="en-US" sz="2800" b="1" dirty="0">
                <a:solidFill>
                  <a:schemeClr val="tx1">
                    <a:lumMod val="95000"/>
                    <a:lumOff val="5000"/>
                  </a:schemeClr>
                </a:solidFill>
              </a:rPr>
              <a:t> is affected</a:t>
            </a:r>
          </a:p>
          <a:p>
            <a:r>
              <a:rPr lang="en-US" sz="2800" b="1" dirty="0">
                <a:solidFill>
                  <a:schemeClr val="tx1">
                    <a:lumMod val="95000"/>
                    <a:lumOff val="5000"/>
                  </a:schemeClr>
                </a:solidFill>
              </a:rPr>
              <a:t>How </a:t>
            </a:r>
            <a:r>
              <a:rPr lang="en-US" sz="3200" b="1" dirty="0">
                <a:solidFill>
                  <a:srgbClr val="0070C0"/>
                </a:solidFill>
              </a:rPr>
              <a:t>WILL</a:t>
            </a:r>
            <a:r>
              <a:rPr lang="en-US" sz="2800" b="1" dirty="0">
                <a:solidFill>
                  <a:schemeClr val="tx1">
                    <a:lumMod val="95000"/>
                    <a:lumOff val="5000"/>
                  </a:schemeClr>
                </a:solidFill>
              </a:rPr>
              <a:t> the Church respond?</a:t>
            </a:r>
          </a:p>
        </p:txBody>
      </p:sp>
      <p:sp>
        <p:nvSpPr>
          <p:cNvPr id="4" name="Slide Number Placeholder 3">
            <a:extLst>
              <a:ext uri="{FF2B5EF4-FFF2-40B4-BE49-F238E27FC236}">
                <a16:creationId xmlns:a16="http://schemas.microsoft.com/office/drawing/2014/main" id="{8B3D7444-D8C9-4E0D-B684-5051F38A8CD9}"/>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5" name="Rectangle 4">
            <a:extLst>
              <a:ext uri="{FF2B5EF4-FFF2-40B4-BE49-F238E27FC236}">
                <a16:creationId xmlns:a16="http://schemas.microsoft.com/office/drawing/2014/main" id="{9DDF5EF3-FD2A-4983-9220-3C2782EAA7AA}"/>
              </a:ext>
            </a:extLst>
          </p:cNvPr>
          <p:cNvSpPr/>
          <p:nvPr/>
        </p:nvSpPr>
        <p:spPr>
          <a:xfrm>
            <a:off x="697231" y="1965553"/>
            <a:ext cx="5885410" cy="3625608"/>
          </a:xfrm>
          <a:prstGeom prst="rect">
            <a:avLst/>
          </a:prstGeom>
        </p:spPr>
        <p:txBody>
          <a:bodyPr wrap="square">
            <a:spAutoFit/>
          </a:bodyPr>
          <a:lstStyle/>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Dramatic government intervention</a:t>
            </a:r>
          </a:p>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Fear</a:t>
            </a:r>
          </a:p>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Precipitous drop in stocks</a:t>
            </a:r>
          </a:p>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Restricted/prohibited business activity</a:t>
            </a:r>
          </a:p>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Financial downturn</a:t>
            </a:r>
          </a:p>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Panic buying</a:t>
            </a:r>
          </a:p>
          <a:p>
            <a:pPr marL="306000" indent="-306000" defTabSz="457200">
              <a:lnSpc>
                <a:spcPts val="4000"/>
              </a:lnSpc>
              <a:buClr>
                <a:schemeClr val="accent1"/>
              </a:buClr>
              <a:buSzPct val="92000"/>
              <a:buFont typeface="Wingdings 2" panose="05020102010507070707" pitchFamily="18" charset="2"/>
              <a:buChar char=""/>
            </a:pPr>
            <a:r>
              <a:rPr lang="en-US" sz="2400" b="1" dirty="0">
                <a:solidFill>
                  <a:schemeClr val="tx1">
                    <a:lumMod val="75000"/>
                    <a:lumOff val="25000"/>
                  </a:schemeClr>
                </a:solidFill>
              </a:rPr>
              <a:t>Social distancing</a:t>
            </a:r>
          </a:p>
        </p:txBody>
      </p:sp>
    </p:spTree>
    <p:extLst>
      <p:ext uri="{BB962C8B-B14F-4D97-AF65-F5344CB8AC3E}">
        <p14:creationId xmlns:p14="http://schemas.microsoft.com/office/powerpoint/2010/main" val="1626971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055B9-CCED-4351-A483-474FFCF8E214}"/>
              </a:ext>
            </a:extLst>
          </p:cNvPr>
          <p:cNvSpPr>
            <a:spLocks noGrp="1"/>
          </p:cNvSpPr>
          <p:nvPr>
            <p:ph type="title"/>
          </p:nvPr>
        </p:nvSpPr>
        <p:spPr>
          <a:xfrm>
            <a:off x="581192" y="467019"/>
            <a:ext cx="11029616" cy="1188720"/>
          </a:xfrm>
        </p:spPr>
        <p:txBody>
          <a:bodyPr/>
          <a:lstStyle/>
          <a:p>
            <a:r>
              <a:rPr lang="en-US" dirty="0"/>
              <a:t>Impacts on Ministry can be substantial, but the crisis also offers new ways to reach communities and the lost</a:t>
            </a:r>
          </a:p>
        </p:txBody>
      </p:sp>
      <p:sp>
        <p:nvSpPr>
          <p:cNvPr id="3" name="Content Placeholder 2">
            <a:extLst>
              <a:ext uri="{FF2B5EF4-FFF2-40B4-BE49-F238E27FC236}">
                <a16:creationId xmlns:a16="http://schemas.microsoft.com/office/drawing/2014/main" id="{A82B67D0-866A-43D3-9949-6B9744917A4B}"/>
              </a:ext>
            </a:extLst>
          </p:cNvPr>
          <p:cNvSpPr>
            <a:spLocks noGrp="1"/>
          </p:cNvSpPr>
          <p:nvPr>
            <p:ph idx="1"/>
          </p:nvPr>
        </p:nvSpPr>
        <p:spPr>
          <a:xfrm>
            <a:off x="691604" y="1812176"/>
            <a:ext cx="4454282" cy="3485767"/>
          </a:xfrm>
        </p:spPr>
        <p:txBody>
          <a:bodyPr>
            <a:normAutofit/>
          </a:bodyPr>
          <a:lstStyle/>
          <a:p>
            <a:r>
              <a:rPr lang="en-US" sz="1800" dirty="0"/>
              <a:t>Canceling physical services</a:t>
            </a:r>
          </a:p>
          <a:p>
            <a:r>
              <a:rPr lang="en-US" sz="1800" dirty="0"/>
              <a:t>Canceling school classes / moving online</a:t>
            </a:r>
          </a:p>
          <a:p>
            <a:r>
              <a:rPr lang="en-US" sz="1800" dirty="0"/>
              <a:t>Canceling camps/meetings/ in-person small groups</a:t>
            </a:r>
          </a:p>
          <a:p>
            <a:r>
              <a:rPr lang="en-US" sz="1800" dirty="0"/>
              <a:t>Inability to collect physical offering</a:t>
            </a:r>
          </a:p>
          <a:p>
            <a:r>
              <a:rPr lang="en-US" sz="1800" dirty="0"/>
              <a:t>Impaired finances, dramatic drop in offerings for months</a:t>
            </a:r>
          </a:p>
          <a:p>
            <a:r>
              <a:rPr lang="en-US" sz="1800" dirty="0"/>
              <a:t>Loss of community</a:t>
            </a:r>
          </a:p>
        </p:txBody>
      </p:sp>
      <p:sp>
        <p:nvSpPr>
          <p:cNvPr id="4" name="Content Placeholder 2">
            <a:extLst>
              <a:ext uri="{FF2B5EF4-FFF2-40B4-BE49-F238E27FC236}">
                <a16:creationId xmlns:a16="http://schemas.microsoft.com/office/drawing/2014/main" id="{7FFADB0E-5A2E-4492-989B-E1C6681A29DA}"/>
              </a:ext>
            </a:extLst>
          </p:cNvPr>
          <p:cNvSpPr txBox="1">
            <a:spLocks/>
          </p:cNvSpPr>
          <p:nvPr/>
        </p:nvSpPr>
        <p:spPr>
          <a:xfrm>
            <a:off x="5836205" y="1812176"/>
            <a:ext cx="6167374" cy="468681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1800" dirty="0"/>
              <a:t>Online services – keep same rhythm, e.g., times, content</a:t>
            </a:r>
          </a:p>
          <a:p>
            <a:r>
              <a:rPr lang="en-US" sz="1800" dirty="0"/>
              <a:t>Utilize technology to support ministries, small groups, bible studies, school classes, etc.</a:t>
            </a:r>
          </a:p>
          <a:p>
            <a:r>
              <a:rPr lang="en-US" sz="1800" dirty="0"/>
              <a:t>Use online forums, group discussions, chat boards</a:t>
            </a:r>
          </a:p>
          <a:p>
            <a:r>
              <a:rPr lang="en-US" sz="1800" dirty="0"/>
              <a:t>Buddy system for church members to check on each other</a:t>
            </a:r>
          </a:p>
          <a:p>
            <a:r>
              <a:rPr lang="en-US" sz="1800" dirty="0"/>
              <a:t>Neighborhood prayer walks –ask how you can help</a:t>
            </a:r>
          </a:p>
          <a:p>
            <a:r>
              <a:rPr lang="en-US" sz="1800" dirty="0"/>
              <a:t>Shopping ministry for more vulnerable / infected</a:t>
            </a:r>
          </a:p>
          <a:p>
            <a:r>
              <a:rPr lang="en-US" sz="1800" dirty="0"/>
              <a:t>Door knockers telling people to call if they need help</a:t>
            </a:r>
          </a:p>
          <a:p>
            <a:r>
              <a:rPr lang="en-US" sz="1800" dirty="0"/>
              <a:t>Emphasize online giving, request additional resources for benevolence and to meet church financial needs </a:t>
            </a:r>
            <a:r>
              <a:rPr lang="en-US" sz="1800" b="1" dirty="0"/>
              <a:t>NOW</a:t>
            </a:r>
          </a:p>
          <a:p>
            <a:endParaRPr lang="en-US" sz="1800" dirty="0"/>
          </a:p>
        </p:txBody>
      </p:sp>
      <p:sp>
        <p:nvSpPr>
          <p:cNvPr id="5" name="Arrow: Right 4">
            <a:extLst>
              <a:ext uri="{FF2B5EF4-FFF2-40B4-BE49-F238E27FC236}">
                <a16:creationId xmlns:a16="http://schemas.microsoft.com/office/drawing/2014/main" id="{EC38B101-96FE-44B8-98F0-67C2FE147B1E}"/>
              </a:ext>
            </a:extLst>
          </p:cNvPr>
          <p:cNvSpPr/>
          <p:nvPr/>
        </p:nvSpPr>
        <p:spPr>
          <a:xfrm>
            <a:off x="4851828" y="3186725"/>
            <a:ext cx="847272" cy="1055959"/>
          </a:xfrm>
          <a:prstGeom prst="rightArrow">
            <a:avLst>
              <a:gd name="adj1" fmla="val 4070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3AB3B4-0695-4FE7-9F31-8939BCCA6CDB}"/>
              </a:ext>
            </a:extLst>
          </p:cNvPr>
          <p:cNvSpPr/>
          <p:nvPr/>
        </p:nvSpPr>
        <p:spPr>
          <a:xfrm>
            <a:off x="432448" y="5252259"/>
            <a:ext cx="4972594" cy="1354217"/>
          </a:xfrm>
          <a:prstGeom prst="rect">
            <a:avLst/>
          </a:prstGeom>
        </p:spPr>
        <p:txBody>
          <a:bodyPr wrap="square">
            <a:spAutoFit/>
          </a:bodyPr>
          <a:lstStyle/>
          <a:p>
            <a:r>
              <a:rPr lang="en-US" b="1" dirty="0">
                <a:solidFill>
                  <a:srgbClr val="514D47"/>
                </a:solidFill>
                <a:latin typeface="Sentinel A"/>
              </a:rPr>
              <a:t>Psalm 5:11</a:t>
            </a:r>
          </a:p>
          <a:p>
            <a:r>
              <a:rPr lang="en-US" sz="1600" i="1" dirty="0">
                <a:solidFill>
                  <a:srgbClr val="514D47"/>
                </a:solidFill>
                <a:latin typeface="Sentinel A"/>
              </a:rPr>
              <a:t>But let all who take refuge in you rejoice;</a:t>
            </a:r>
          </a:p>
          <a:p>
            <a:r>
              <a:rPr lang="en-US" sz="1600" i="1" dirty="0">
                <a:solidFill>
                  <a:srgbClr val="514D47"/>
                </a:solidFill>
                <a:latin typeface="Sentinel A"/>
              </a:rPr>
              <a:t>let them ever sing for joy,</a:t>
            </a:r>
          </a:p>
          <a:p>
            <a:r>
              <a:rPr lang="en-US" sz="1600" i="1" dirty="0">
                <a:solidFill>
                  <a:srgbClr val="514D47"/>
                </a:solidFill>
                <a:latin typeface="Sentinel A"/>
              </a:rPr>
              <a:t>and spread your protection over them,</a:t>
            </a:r>
          </a:p>
          <a:p>
            <a:r>
              <a:rPr lang="en-US" sz="1600" i="1" dirty="0">
                <a:solidFill>
                  <a:srgbClr val="514D47"/>
                </a:solidFill>
                <a:latin typeface="Sentinel A"/>
              </a:rPr>
              <a:t>that those who love your name may exult in you.</a:t>
            </a:r>
            <a:endParaRPr lang="en-US" sz="1600" b="0" i="1" dirty="0">
              <a:solidFill>
                <a:srgbClr val="514D47"/>
              </a:solidFill>
              <a:effectLst/>
              <a:latin typeface="Sentinel A"/>
            </a:endParaRPr>
          </a:p>
        </p:txBody>
      </p:sp>
      <p:sp>
        <p:nvSpPr>
          <p:cNvPr id="8" name="Slide Number Placeholder 7">
            <a:extLst>
              <a:ext uri="{FF2B5EF4-FFF2-40B4-BE49-F238E27FC236}">
                <a16:creationId xmlns:a16="http://schemas.microsoft.com/office/drawing/2014/main" id="{FB4CB7D5-242A-43BE-97CD-39553149FDB0}"/>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410615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236F-D45F-4E6C-8E35-4A5161A04748}"/>
              </a:ext>
            </a:extLst>
          </p:cNvPr>
          <p:cNvSpPr>
            <a:spLocks noGrp="1"/>
          </p:cNvSpPr>
          <p:nvPr>
            <p:ph type="title"/>
          </p:nvPr>
        </p:nvSpPr>
        <p:spPr/>
        <p:txBody>
          <a:bodyPr/>
          <a:lstStyle/>
          <a:p>
            <a:r>
              <a:rPr lang="en-US" dirty="0"/>
              <a:t>Things on the ground will change rapidly day to day</a:t>
            </a:r>
          </a:p>
        </p:txBody>
      </p:sp>
      <p:sp>
        <p:nvSpPr>
          <p:cNvPr id="5" name="Content Placeholder 2">
            <a:extLst>
              <a:ext uri="{FF2B5EF4-FFF2-40B4-BE49-F238E27FC236}">
                <a16:creationId xmlns:a16="http://schemas.microsoft.com/office/drawing/2014/main" id="{BA115052-6721-4D26-953B-B8138F8995F0}"/>
              </a:ext>
            </a:extLst>
          </p:cNvPr>
          <p:cNvSpPr>
            <a:spLocks noGrp="1"/>
          </p:cNvSpPr>
          <p:nvPr>
            <p:ph idx="1"/>
          </p:nvPr>
        </p:nvSpPr>
        <p:spPr>
          <a:xfrm>
            <a:off x="472542" y="1645921"/>
            <a:ext cx="5811657" cy="4778520"/>
          </a:xfrm>
        </p:spPr>
        <p:txBody>
          <a:bodyPr>
            <a:normAutofit/>
          </a:bodyPr>
          <a:lstStyle/>
          <a:p>
            <a:r>
              <a:rPr lang="en-US" sz="2000" dirty="0"/>
              <a:t>Schools and businesses likely to remain closed for an extended time</a:t>
            </a:r>
          </a:p>
          <a:p>
            <a:r>
              <a:rPr lang="en-US" sz="2000" dirty="0"/>
              <a:t>Government guidelines will continue to evolve and most likely tighten for the next several weeks</a:t>
            </a:r>
          </a:p>
          <a:p>
            <a:r>
              <a:rPr lang="en-US" sz="2000" dirty="0"/>
              <a:t>Guidance for any physical meetings, even in small numbers, will likely become more restrictive</a:t>
            </a:r>
          </a:p>
          <a:p>
            <a:r>
              <a:rPr lang="en-US" sz="2000" dirty="0"/>
              <a:t>Shelter in place likely for larger metropolitan areas &amp; areas with larger outbreaks</a:t>
            </a:r>
          </a:p>
          <a:p>
            <a:r>
              <a:rPr lang="en-US" sz="2000" dirty="0"/>
              <a:t>Media – panic mode will not diminish in the short-term</a:t>
            </a:r>
          </a:p>
          <a:p>
            <a:r>
              <a:rPr lang="en-US" sz="2000" dirty="0"/>
              <a:t>Some members will contract the Coronavirus</a:t>
            </a:r>
          </a:p>
        </p:txBody>
      </p:sp>
      <p:sp>
        <p:nvSpPr>
          <p:cNvPr id="6" name="TextBox 5">
            <a:extLst>
              <a:ext uri="{FF2B5EF4-FFF2-40B4-BE49-F238E27FC236}">
                <a16:creationId xmlns:a16="http://schemas.microsoft.com/office/drawing/2014/main" id="{7997C999-1DCC-4041-86BE-2DEE1A7B3F2C}"/>
              </a:ext>
            </a:extLst>
          </p:cNvPr>
          <p:cNvSpPr txBox="1"/>
          <p:nvPr/>
        </p:nvSpPr>
        <p:spPr>
          <a:xfrm>
            <a:off x="7744784" y="2243178"/>
            <a:ext cx="4246744" cy="2036455"/>
          </a:xfrm>
          <a:prstGeom prst="rect">
            <a:avLst/>
          </a:prstGeom>
          <a:noFill/>
        </p:spPr>
        <p:txBody>
          <a:bodyPr wrap="square" rtlCol="0">
            <a:spAutoFit/>
          </a:bodyPr>
          <a:lstStyle/>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Utilize authoritative sites / sources of information</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Meet frequently via phone / online</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Adjust plans as needed and communicate often</a:t>
            </a:r>
          </a:p>
        </p:txBody>
      </p:sp>
      <p:sp>
        <p:nvSpPr>
          <p:cNvPr id="7" name="Arrow: Right 6">
            <a:extLst>
              <a:ext uri="{FF2B5EF4-FFF2-40B4-BE49-F238E27FC236}">
                <a16:creationId xmlns:a16="http://schemas.microsoft.com/office/drawing/2014/main" id="{A8FFD693-18C5-4138-88E8-7FF948B77FEA}"/>
              </a:ext>
            </a:extLst>
          </p:cNvPr>
          <p:cNvSpPr/>
          <p:nvPr/>
        </p:nvSpPr>
        <p:spPr>
          <a:xfrm>
            <a:off x="6392091" y="2934789"/>
            <a:ext cx="1306286" cy="1898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7FCCACF0-87A2-495D-A66F-DD9DD721EE18}"/>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3" name="Rectangle 2">
            <a:extLst>
              <a:ext uri="{FF2B5EF4-FFF2-40B4-BE49-F238E27FC236}">
                <a16:creationId xmlns:a16="http://schemas.microsoft.com/office/drawing/2014/main" id="{81DDA492-1394-4FED-A4B7-D90885A27531}"/>
              </a:ext>
            </a:extLst>
          </p:cNvPr>
          <p:cNvSpPr/>
          <p:nvPr/>
        </p:nvSpPr>
        <p:spPr>
          <a:xfrm>
            <a:off x="7428837" y="4833257"/>
            <a:ext cx="4181970" cy="1134670"/>
          </a:xfrm>
          <a:prstGeom prst="rect">
            <a:avLst/>
          </a:prstGeom>
        </p:spPr>
        <p:txBody>
          <a:bodyPr wrap="square">
            <a:spAutoFit/>
          </a:bodyPr>
          <a:lstStyle/>
          <a:p>
            <a:pPr algn="ctr" defTabSz="457200">
              <a:lnSpc>
                <a:spcPct val="110000"/>
              </a:lnSpc>
              <a:spcBef>
                <a:spcPct val="20000"/>
              </a:spcBef>
              <a:spcAft>
                <a:spcPts val="600"/>
              </a:spcAft>
              <a:buClr>
                <a:schemeClr val="accent1"/>
              </a:buClr>
              <a:buSzPct val="92000"/>
            </a:pPr>
            <a:r>
              <a:rPr lang="en-US" sz="3200" b="1" dirty="0">
                <a:solidFill>
                  <a:schemeClr val="tx1">
                    <a:lumMod val="75000"/>
                    <a:lumOff val="25000"/>
                  </a:schemeClr>
                </a:solidFill>
              </a:rPr>
              <a:t>How does ministry need to adapt?</a:t>
            </a:r>
          </a:p>
        </p:txBody>
      </p:sp>
    </p:spTree>
    <p:extLst>
      <p:ext uri="{BB962C8B-B14F-4D97-AF65-F5344CB8AC3E}">
        <p14:creationId xmlns:p14="http://schemas.microsoft.com/office/powerpoint/2010/main" val="364683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204" y="404557"/>
            <a:ext cx="9574561" cy="1050925"/>
          </a:xfrm>
        </p:spPr>
        <p:txBody>
          <a:bodyPr>
            <a:normAutofit/>
          </a:bodyPr>
          <a:lstStyle/>
          <a:p>
            <a:pPr>
              <a:defRPr/>
            </a:pPr>
            <a:r>
              <a:rPr lang="en-US" b="1" dirty="0"/>
              <a:t>Psychological Response to Crisis</a:t>
            </a:r>
          </a:p>
        </p:txBody>
      </p:sp>
      <p:sp>
        <p:nvSpPr>
          <p:cNvPr id="6158" name="Rectangle 16"/>
          <p:cNvSpPr>
            <a:spLocks noChangeArrowheads="1"/>
          </p:cNvSpPr>
          <p:nvPr/>
        </p:nvSpPr>
        <p:spPr bwMode="auto">
          <a:xfrm rot="-3468504">
            <a:off x="6114257" y="2728120"/>
            <a:ext cx="4572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i="1"/>
              <a:t>(</a:t>
            </a:r>
            <a:r>
              <a:rPr lang="en-US" altLang="en-US" sz="1400" i="1"/>
              <a:t>Coming to Terms)</a:t>
            </a:r>
          </a:p>
          <a:p>
            <a:pPr eaLnBrk="1" hangingPunct="1"/>
            <a:r>
              <a:rPr lang="en-US" altLang="en-US" sz="1400" i="1"/>
              <a:t>Working Through Grief</a:t>
            </a:r>
          </a:p>
        </p:txBody>
      </p:sp>
      <p:sp>
        <p:nvSpPr>
          <p:cNvPr id="6164" name="Rectangle 24"/>
          <p:cNvSpPr>
            <a:spLocks noChangeArrowheads="1"/>
          </p:cNvSpPr>
          <p:nvPr/>
        </p:nvSpPr>
        <p:spPr bwMode="auto">
          <a:xfrm>
            <a:off x="0" y="6453443"/>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dirty="0"/>
              <a:t>Source: </a:t>
            </a:r>
            <a:r>
              <a:rPr lang="en-US" altLang="en-US" sz="1200" dirty="0" err="1"/>
              <a:t>Zunin</a:t>
            </a:r>
            <a:r>
              <a:rPr lang="en-US" altLang="en-US" sz="1200" dirty="0"/>
              <a:t>/Meyers</a:t>
            </a:r>
          </a:p>
        </p:txBody>
      </p:sp>
      <p:grpSp>
        <p:nvGrpSpPr>
          <p:cNvPr id="7" name="Group 6">
            <a:extLst>
              <a:ext uri="{FF2B5EF4-FFF2-40B4-BE49-F238E27FC236}">
                <a16:creationId xmlns:a16="http://schemas.microsoft.com/office/drawing/2014/main" id="{83E373CC-4EE2-454C-B8EA-22E63F18AEFD}"/>
              </a:ext>
            </a:extLst>
          </p:cNvPr>
          <p:cNvGrpSpPr/>
          <p:nvPr/>
        </p:nvGrpSpPr>
        <p:grpSpPr>
          <a:xfrm>
            <a:off x="1731799" y="1429257"/>
            <a:ext cx="8826501" cy="4718451"/>
            <a:chOff x="1752600" y="1489471"/>
            <a:chExt cx="8826501" cy="4718451"/>
          </a:xfrm>
        </p:grpSpPr>
        <p:sp>
          <p:nvSpPr>
            <p:cNvPr id="6166" name="TextBox 22"/>
            <p:cNvSpPr txBox="1">
              <a:spLocks noChangeArrowheads="1"/>
            </p:cNvSpPr>
            <p:nvPr/>
          </p:nvSpPr>
          <p:spPr bwMode="auto">
            <a:xfrm>
              <a:off x="3352800" y="5561591"/>
              <a:ext cx="1600200" cy="6463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b="1" dirty="0">
                  <a:solidFill>
                    <a:schemeClr val="bg1"/>
                  </a:solidFill>
                  <a:latin typeface="+mn-lt"/>
                  <a:cs typeface="+mn-cs"/>
                </a:rPr>
                <a:t>Emergency Response</a:t>
              </a:r>
            </a:p>
          </p:txBody>
        </p:sp>
        <p:grpSp>
          <p:nvGrpSpPr>
            <p:cNvPr id="6" name="Group 5">
              <a:extLst>
                <a:ext uri="{FF2B5EF4-FFF2-40B4-BE49-F238E27FC236}">
                  <a16:creationId xmlns:a16="http://schemas.microsoft.com/office/drawing/2014/main" id="{9E55801F-F298-42D8-94D8-26D820487685}"/>
                </a:ext>
              </a:extLst>
            </p:cNvPr>
            <p:cNvGrpSpPr/>
            <p:nvPr/>
          </p:nvGrpSpPr>
          <p:grpSpPr>
            <a:xfrm>
              <a:off x="1752600" y="1489471"/>
              <a:ext cx="8826501" cy="4617044"/>
              <a:chOff x="1752600" y="1600200"/>
              <a:chExt cx="8826501" cy="4914891"/>
            </a:xfrm>
          </p:grpSpPr>
          <p:sp>
            <p:nvSpPr>
              <p:cNvPr id="4" name="Freeform 3"/>
              <p:cNvSpPr/>
              <p:nvPr/>
            </p:nvSpPr>
            <p:spPr>
              <a:xfrm>
                <a:off x="3048001" y="2362200"/>
                <a:ext cx="5845175" cy="3276600"/>
              </a:xfrm>
              <a:custGeom>
                <a:avLst/>
                <a:gdLst>
                  <a:gd name="connsiteX0" fmla="*/ 0 w 5845629"/>
                  <a:gd name="connsiteY0" fmla="*/ 511628 h 2714459"/>
                  <a:gd name="connsiteX1" fmla="*/ 43543 w 5845629"/>
                  <a:gd name="connsiteY1" fmla="*/ 522514 h 2714459"/>
                  <a:gd name="connsiteX2" fmla="*/ 272143 w 5845629"/>
                  <a:gd name="connsiteY2" fmla="*/ 500743 h 2714459"/>
                  <a:gd name="connsiteX3" fmla="*/ 391886 w 5845629"/>
                  <a:gd name="connsiteY3" fmla="*/ 511628 h 2714459"/>
                  <a:gd name="connsiteX4" fmla="*/ 424543 w 5845629"/>
                  <a:gd name="connsiteY4" fmla="*/ 566057 h 2714459"/>
                  <a:gd name="connsiteX5" fmla="*/ 457200 w 5845629"/>
                  <a:gd name="connsiteY5" fmla="*/ 587828 h 2714459"/>
                  <a:gd name="connsiteX6" fmla="*/ 587829 w 5845629"/>
                  <a:gd name="connsiteY6" fmla="*/ 598714 h 2714459"/>
                  <a:gd name="connsiteX7" fmla="*/ 620486 w 5845629"/>
                  <a:gd name="connsiteY7" fmla="*/ 674914 h 2714459"/>
                  <a:gd name="connsiteX8" fmla="*/ 653143 w 5845629"/>
                  <a:gd name="connsiteY8" fmla="*/ 685800 h 2714459"/>
                  <a:gd name="connsiteX9" fmla="*/ 674914 w 5845629"/>
                  <a:gd name="connsiteY9" fmla="*/ 718457 h 2714459"/>
                  <a:gd name="connsiteX10" fmla="*/ 718457 w 5845629"/>
                  <a:gd name="connsiteY10" fmla="*/ 772885 h 2714459"/>
                  <a:gd name="connsiteX11" fmla="*/ 772886 w 5845629"/>
                  <a:gd name="connsiteY11" fmla="*/ 849085 h 2714459"/>
                  <a:gd name="connsiteX12" fmla="*/ 794657 w 5845629"/>
                  <a:gd name="connsiteY12" fmla="*/ 870857 h 2714459"/>
                  <a:gd name="connsiteX13" fmla="*/ 805543 w 5845629"/>
                  <a:gd name="connsiteY13" fmla="*/ 903514 h 2714459"/>
                  <a:gd name="connsiteX14" fmla="*/ 827314 w 5845629"/>
                  <a:gd name="connsiteY14" fmla="*/ 947057 h 2714459"/>
                  <a:gd name="connsiteX15" fmla="*/ 838200 w 5845629"/>
                  <a:gd name="connsiteY15" fmla="*/ 979714 h 2714459"/>
                  <a:gd name="connsiteX16" fmla="*/ 859971 w 5845629"/>
                  <a:gd name="connsiteY16" fmla="*/ 1012371 h 2714459"/>
                  <a:gd name="connsiteX17" fmla="*/ 892629 w 5845629"/>
                  <a:gd name="connsiteY17" fmla="*/ 1110343 h 2714459"/>
                  <a:gd name="connsiteX18" fmla="*/ 925286 w 5845629"/>
                  <a:gd name="connsiteY18" fmla="*/ 1164771 h 2714459"/>
                  <a:gd name="connsiteX19" fmla="*/ 957943 w 5845629"/>
                  <a:gd name="connsiteY19" fmla="*/ 1175657 h 2714459"/>
                  <a:gd name="connsiteX20" fmla="*/ 968829 w 5845629"/>
                  <a:gd name="connsiteY20" fmla="*/ 1208314 h 2714459"/>
                  <a:gd name="connsiteX21" fmla="*/ 1001486 w 5845629"/>
                  <a:gd name="connsiteY21" fmla="*/ 1219200 h 2714459"/>
                  <a:gd name="connsiteX22" fmla="*/ 1012371 w 5845629"/>
                  <a:gd name="connsiteY22" fmla="*/ 1328057 h 2714459"/>
                  <a:gd name="connsiteX23" fmla="*/ 1045029 w 5845629"/>
                  <a:gd name="connsiteY23" fmla="*/ 1382485 h 2714459"/>
                  <a:gd name="connsiteX24" fmla="*/ 1066800 w 5845629"/>
                  <a:gd name="connsiteY24" fmla="*/ 1415143 h 2714459"/>
                  <a:gd name="connsiteX25" fmla="*/ 1099457 w 5845629"/>
                  <a:gd name="connsiteY25" fmla="*/ 1436914 h 2714459"/>
                  <a:gd name="connsiteX26" fmla="*/ 1121229 w 5845629"/>
                  <a:gd name="connsiteY26" fmla="*/ 1458685 h 2714459"/>
                  <a:gd name="connsiteX27" fmla="*/ 1153886 w 5845629"/>
                  <a:gd name="connsiteY27" fmla="*/ 1534885 h 2714459"/>
                  <a:gd name="connsiteX28" fmla="*/ 1175657 w 5845629"/>
                  <a:gd name="connsiteY28" fmla="*/ 1567543 h 2714459"/>
                  <a:gd name="connsiteX29" fmla="*/ 1208314 w 5845629"/>
                  <a:gd name="connsiteY29" fmla="*/ 1632857 h 2714459"/>
                  <a:gd name="connsiteX30" fmla="*/ 1240971 w 5845629"/>
                  <a:gd name="connsiteY30" fmla="*/ 1774371 h 2714459"/>
                  <a:gd name="connsiteX31" fmla="*/ 1273629 w 5845629"/>
                  <a:gd name="connsiteY31" fmla="*/ 1828800 h 2714459"/>
                  <a:gd name="connsiteX32" fmla="*/ 1306286 w 5845629"/>
                  <a:gd name="connsiteY32" fmla="*/ 1839685 h 2714459"/>
                  <a:gd name="connsiteX33" fmla="*/ 1328057 w 5845629"/>
                  <a:gd name="connsiteY33" fmla="*/ 1905000 h 2714459"/>
                  <a:gd name="connsiteX34" fmla="*/ 1404257 w 5845629"/>
                  <a:gd name="connsiteY34" fmla="*/ 1970314 h 2714459"/>
                  <a:gd name="connsiteX35" fmla="*/ 1426029 w 5845629"/>
                  <a:gd name="connsiteY35" fmla="*/ 1992085 h 2714459"/>
                  <a:gd name="connsiteX36" fmla="*/ 1458686 w 5845629"/>
                  <a:gd name="connsiteY36" fmla="*/ 2002971 h 2714459"/>
                  <a:gd name="connsiteX37" fmla="*/ 1480457 w 5845629"/>
                  <a:gd name="connsiteY37" fmla="*/ 2024743 h 2714459"/>
                  <a:gd name="connsiteX38" fmla="*/ 1491343 w 5845629"/>
                  <a:gd name="connsiteY38" fmla="*/ 1992085 h 2714459"/>
                  <a:gd name="connsiteX39" fmla="*/ 1513114 w 5845629"/>
                  <a:gd name="connsiteY39" fmla="*/ 1959428 h 2714459"/>
                  <a:gd name="connsiteX40" fmla="*/ 1545771 w 5845629"/>
                  <a:gd name="connsiteY40" fmla="*/ 1894114 h 2714459"/>
                  <a:gd name="connsiteX41" fmla="*/ 1611086 w 5845629"/>
                  <a:gd name="connsiteY41" fmla="*/ 1872343 h 2714459"/>
                  <a:gd name="connsiteX42" fmla="*/ 1632857 w 5845629"/>
                  <a:gd name="connsiteY42" fmla="*/ 1850571 h 2714459"/>
                  <a:gd name="connsiteX43" fmla="*/ 1665514 w 5845629"/>
                  <a:gd name="connsiteY43" fmla="*/ 1839685 h 2714459"/>
                  <a:gd name="connsiteX44" fmla="*/ 1687286 w 5845629"/>
                  <a:gd name="connsiteY44" fmla="*/ 1774371 h 2714459"/>
                  <a:gd name="connsiteX45" fmla="*/ 1698171 w 5845629"/>
                  <a:gd name="connsiteY45" fmla="*/ 1741714 h 2714459"/>
                  <a:gd name="connsiteX46" fmla="*/ 1709057 w 5845629"/>
                  <a:gd name="connsiteY46" fmla="*/ 1687285 h 2714459"/>
                  <a:gd name="connsiteX47" fmla="*/ 1763486 w 5845629"/>
                  <a:gd name="connsiteY47" fmla="*/ 1643743 h 2714459"/>
                  <a:gd name="connsiteX48" fmla="*/ 1785257 w 5845629"/>
                  <a:gd name="connsiteY48" fmla="*/ 1556657 h 2714459"/>
                  <a:gd name="connsiteX49" fmla="*/ 1807029 w 5845629"/>
                  <a:gd name="connsiteY49" fmla="*/ 1491343 h 2714459"/>
                  <a:gd name="connsiteX50" fmla="*/ 1839686 w 5845629"/>
                  <a:gd name="connsiteY50" fmla="*/ 1480457 h 2714459"/>
                  <a:gd name="connsiteX51" fmla="*/ 1883229 w 5845629"/>
                  <a:gd name="connsiteY51" fmla="*/ 1436914 h 2714459"/>
                  <a:gd name="connsiteX52" fmla="*/ 1915886 w 5845629"/>
                  <a:gd name="connsiteY52" fmla="*/ 1382485 h 2714459"/>
                  <a:gd name="connsiteX53" fmla="*/ 1937657 w 5845629"/>
                  <a:gd name="connsiteY53" fmla="*/ 1317171 h 2714459"/>
                  <a:gd name="connsiteX54" fmla="*/ 1981200 w 5845629"/>
                  <a:gd name="connsiteY54" fmla="*/ 1273628 h 2714459"/>
                  <a:gd name="connsiteX55" fmla="*/ 2013857 w 5845629"/>
                  <a:gd name="connsiteY55" fmla="*/ 1153885 h 2714459"/>
                  <a:gd name="connsiteX56" fmla="*/ 2024743 w 5845629"/>
                  <a:gd name="connsiteY56" fmla="*/ 1055914 h 2714459"/>
                  <a:gd name="connsiteX57" fmla="*/ 2068286 w 5845629"/>
                  <a:gd name="connsiteY57" fmla="*/ 957943 h 2714459"/>
                  <a:gd name="connsiteX58" fmla="*/ 2100943 w 5845629"/>
                  <a:gd name="connsiteY58" fmla="*/ 892628 h 2714459"/>
                  <a:gd name="connsiteX59" fmla="*/ 2144486 w 5845629"/>
                  <a:gd name="connsiteY59" fmla="*/ 827314 h 2714459"/>
                  <a:gd name="connsiteX60" fmla="*/ 2155371 w 5845629"/>
                  <a:gd name="connsiteY60" fmla="*/ 794657 h 2714459"/>
                  <a:gd name="connsiteX61" fmla="*/ 2198914 w 5845629"/>
                  <a:gd name="connsiteY61" fmla="*/ 740228 h 2714459"/>
                  <a:gd name="connsiteX62" fmla="*/ 2209800 w 5845629"/>
                  <a:gd name="connsiteY62" fmla="*/ 642257 h 2714459"/>
                  <a:gd name="connsiteX63" fmla="*/ 2220686 w 5845629"/>
                  <a:gd name="connsiteY63" fmla="*/ 555171 h 2714459"/>
                  <a:gd name="connsiteX64" fmla="*/ 2231571 w 5845629"/>
                  <a:gd name="connsiteY64" fmla="*/ 391885 h 2714459"/>
                  <a:gd name="connsiteX65" fmla="*/ 2242457 w 5845629"/>
                  <a:gd name="connsiteY65" fmla="*/ 348343 h 2714459"/>
                  <a:gd name="connsiteX66" fmla="*/ 2264229 w 5845629"/>
                  <a:gd name="connsiteY66" fmla="*/ 326571 h 2714459"/>
                  <a:gd name="connsiteX67" fmla="*/ 2286000 w 5845629"/>
                  <a:gd name="connsiteY67" fmla="*/ 293914 h 2714459"/>
                  <a:gd name="connsiteX68" fmla="*/ 2318657 w 5845629"/>
                  <a:gd name="connsiteY68" fmla="*/ 272143 h 2714459"/>
                  <a:gd name="connsiteX69" fmla="*/ 2373086 w 5845629"/>
                  <a:gd name="connsiteY69" fmla="*/ 228600 h 2714459"/>
                  <a:gd name="connsiteX70" fmla="*/ 2405743 w 5845629"/>
                  <a:gd name="connsiteY70" fmla="*/ 174171 h 2714459"/>
                  <a:gd name="connsiteX71" fmla="*/ 2416629 w 5845629"/>
                  <a:gd name="connsiteY71" fmla="*/ 130628 h 2714459"/>
                  <a:gd name="connsiteX72" fmla="*/ 2427514 w 5845629"/>
                  <a:gd name="connsiteY72" fmla="*/ 97971 h 2714459"/>
                  <a:gd name="connsiteX73" fmla="*/ 2579914 w 5845629"/>
                  <a:gd name="connsiteY73" fmla="*/ 87085 h 2714459"/>
                  <a:gd name="connsiteX74" fmla="*/ 2590800 w 5845629"/>
                  <a:gd name="connsiteY74" fmla="*/ 54428 h 2714459"/>
                  <a:gd name="connsiteX75" fmla="*/ 2634343 w 5845629"/>
                  <a:gd name="connsiteY75" fmla="*/ 0 h 2714459"/>
                  <a:gd name="connsiteX76" fmla="*/ 2667000 w 5845629"/>
                  <a:gd name="connsiteY76" fmla="*/ 10885 h 2714459"/>
                  <a:gd name="connsiteX77" fmla="*/ 2710543 w 5845629"/>
                  <a:gd name="connsiteY77" fmla="*/ 54428 h 2714459"/>
                  <a:gd name="connsiteX78" fmla="*/ 2732314 w 5845629"/>
                  <a:gd name="connsiteY78" fmla="*/ 76200 h 2714459"/>
                  <a:gd name="connsiteX79" fmla="*/ 2797629 w 5845629"/>
                  <a:gd name="connsiteY79" fmla="*/ 108857 h 2714459"/>
                  <a:gd name="connsiteX80" fmla="*/ 2852057 w 5845629"/>
                  <a:gd name="connsiteY80" fmla="*/ 174171 h 2714459"/>
                  <a:gd name="connsiteX81" fmla="*/ 2862943 w 5845629"/>
                  <a:gd name="connsiteY81" fmla="*/ 206828 h 2714459"/>
                  <a:gd name="connsiteX82" fmla="*/ 2906486 w 5845629"/>
                  <a:gd name="connsiteY82" fmla="*/ 261257 h 2714459"/>
                  <a:gd name="connsiteX83" fmla="*/ 2928257 w 5845629"/>
                  <a:gd name="connsiteY83" fmla="*/ 293914 h 2714459"/>
                  <a:gd name="connsiteX84" fmla="*/ 2960914 w 5845629"/>
                  <a:gd name="connsiteY84" fmla="*/ 304800 h 2714459"/>
                  <a:gd name="connsiteX85" fmla="*/ 2993571 w 5845629"/>
                  <a:gd name="connsiteY85" fmla="*/ 359228 h 2714459"/>
                  <a:gd name="connsiteX86" fmla="*/ 3015343 w 5845629"/>
                  <a:gd name="connsiteY86" fmla="*/ 381000 h 2714459"/>
                  <a:gd name="connsiteX87" fmla="*/ 3058886 w 5845629"/>
                  <a:gd name="connsiteY87" fmla="*/ 446314 h 2714459"/>
                  <a:gd name="connsiteX88" fmla="*/ 3069771 w 5845629"/>
                  <a:gd name="connsiteY88" fmla="*/ 489857 h 2714459"/>
                  <a:gd name="connsiteX89" fmla="*/ 3102429 w 5845629"/>
                  <a:gd name="connsiteY89" fmla="*/ 587828 h 2714459"/>
                  <a:gd name="connsiteX90" fmla="*/ 3113314 w 5845629"/>
                  <a:gd name="connsiteY90" fmla="*/ 620485 h 2714459"/>
                  <a:gd name="connsiteX91" fmla="*/ 3124200 w 5845629"/>
                  <a:gd name="connsiteY91" fmla="*/ 653143 h 2714459"/>
                  <a:gd name="connsiteX92" fmla="*/ 3156857 w 5845629"/>
                  <a:gd name="connsiteY92" fmla="*/ 762000 h 2714459"/>
                  <a:gd name="connsiteX93" fmla="*/ 3178629 w 5845629"/>
                  <a:gd name="connsiteY93" fmla="*/ 783771 h 2714459"/>
                  <a:gd name="connsiteX94" fmla="*/ 3211286 w 5845629"/>
                  <a:gd name="connsiteY94" fmla="*/ 881743 h 2714459"/>
                  <a:gd name="connsiteX95" fmla="*/ 3222171 w 5845629"/>
                  <a:gd name="connsiteY95" fmla="*/ 914400 h 2714459"/>
                  <a:gd name="connsiteX96" fmla="*/ 3265714 w 5845629"/>
                  <a:gd name="connsiteY96" fmla="*/ 957943 h 2714459"/>
                  <a:gd name="connsiteX97" fmla="*/ 3287486 w 5845629"/>
                  <a:gd name="connsiteY97" fmla="*/ 979714 h 2714459"/>
                  <a:gd name="connsiteX98" fmla="*/ 3331029 w 5845629"/>
                  <a:gd name="connsiteY98" fmla="*/ 1034143 h 2714459"/>
                  <a:gd name="connsiteX99" fmla="*/ 3363686 w 5845629"/>
                  <a:gd name="connsiteY99" fmla="*/ 1099457 h 2714459"/>
                  <a:gd name="connsiteX100" fmla="*/ 3396343 w 5845629"/>
                  <a:gd name="connsiteY100" fmla="*/ 1153885 h 2714459"/>
                  <a:gd name="connsiteX101" fmla="*/ 3407229 w 5845629"/>
                  <a:gd name="connsiteY101" fmla="*/ 1186543 h 2714459"/>
                  <a:gd name="connsiteX102" fmla="*/ 3461657 w 5845629"/>
                  <a:gd name="connsiteY102" fmla="*/ 1284514 h 2714459"/>
                  <a:gd name="connsiteX103" fmla="*/ 3483429 w 5845629"/>
                  <a:gd name="connsiteY103" fmla="*/ 1436914 h 2714459"/>
                  <a:gd name="connsiteX104" fmla="*/ 3505200 w 5845629"/>
                  <a:gd name="connsiteY104" fmla="*/ 1469571 h 2714459"/>
                  <a:gd name="connsiteX105" fmla="*/ 3537857 w 5845629"/>
                  <a:gd name="connsiteY105" fmla="*/ 1480457 h 2714459"/>
                  <a:gd name="connsiteX106" fmla="*/ 3559629 w 5845629"/>
                  <a:gd name="connsiteY106" fmla="*/ 1513114 h 2714459"/>
                  <a:gd name="connsiteX107" fmla="*/ 3592286 w 5845629"/>
                  <a:gd name="connsiteY107" fmla="*/ 1534885 h 2714459"/>
                  <a:gd name="connsiteX108" fmla="*/ 3614057 w 5845629"/>
                  <a:gd name="connsiteY108" fmla="*/ 1556657 h 2714459"/>
                  <a:gd name="connsiteX109" fmla="*/ 3646714 w 5845629"/>
                  <a:gd name="connsiteY109" fmla="*/ 1621971 h 2714459"/>
                  <a:gd name="connsiteX110" fmla="*/ 3679371 w 5845629"/>
                  <a:gd name="connsiteY110" fmla="*/ 1698171 h 2714459"/>
                  <a:gd name="connsiteX111" fmla="*/ 3712029 w 5845629"/>
                  <a:gd name="connsiteY111" fmla="*/ 1730828 h 2714459"/>
                  <a:gd name="connsiteX112" fmla="*/ 3722914 w 5845629"/>
                  <a:gd name="connsiteY112" fmla="*/ 1763485 h 2714459"/>
                  <a:gd name="connsiteX113" fmla="*/ 3788229 w 5845629"/>
                  <a:gd name="connsiteY113" fmla="*/ 1850571 h 2714459"/>
                  <a:gd name="connsiteX114" fmla="*/ 3820886 w 5845629"/>
                  <a:gd name="connsiteY114" fmla="*/ 1948543 h 2714459"/>
                  <a:gd name="connsiteX115" fmla="*/ 3831771 w 5845629"/>
                  <a:gd name="connsiteY115" fmla="*/ 1981200 h 2714459"/>
                  <a:gd name="connsiteX116" fmla="*/ 3842657 w 5845629"/>
                  <a:gd name="connsiteY116" fmla="*/ 2013857 h 2714459"/>
                  <a:gd name="connsiteX117" fmla="*/ 3853543 w 5845629"/>
                  <a:gd name="connsiteY117" fmla="*/ 2068285 h 2714459"/>
                  <a:gd name="connsiteX118" fmla="*/ 3831771 w 5845629"/>
                  <a:gd name="connsiteY118" fmla="*/ 2155371 h 2714459"/>
                  <a:gd name="connsiteX119" fmla="*/ 3853543 w 5845629"/>
                  <a:gd name="connsiteY119" fmla="*/ 2177143 h 2714459"/>
                  <a:gd name="connsiteX120" fmla="*/ 3897086 w 5845629"/>
                  <a:gd name="connsiteY120" fmla="*/ 2231571 h 2714459"/>
                  <a:gd name="connsiteX121" fmla="*/ 3929743 w 5845629"/>
                  <a:gd name="connsiteY121" fmla="*/ 2286000 h 2714459"/>
                  <a:gd name="connsiteX122" fmla="*/ 3973286 w 5845629"/>
                  <a:gd name="connsiteY122" fmla="*/ 2340428 h 2714459"/>
                  <a:gd name="connsiteX123" fmla="*/ 4005943 w 5845629"/>
                  <a:gd name="connsiteY123" fmla="*/ 2351314 h 2714459"/>
                  <a:gd name="connsiteX124" fmla="*/ 4049486 w 5845629"/>
                  <a:gd name="connsiteY124" fmla="*/ 2416628 h 2714459"/>
                  <a:gd name="connsiteX125" fmla="*/ 4071257 w 5845629"/>
                  <a:gd name="connsiteY125" fmla="*/ 2449285 h 2714459"/>
                  <a:gd name="connsiteX126" fmla="*/ 4093029 w 5845629"/>
                  <a:gd name="connsiteY126" fmla="*/ 2471057 h 2714459"/>
                  <a:gd name="connsiteX127" fmla="*/ 4103914 w 5845629"/>
                  <a:gd name="connsiteY127" fmla="*/ 2514600 h 2714459"/>
                  <a:gd name="connsiteX128" fmla="*/ 4158343 w 5845629"/>
                  <a:gd name="connsiteY128" fmla="*/ 2547257 h 2714459"/>
                  <a:gd name="connsiteX129" fmla="*/ 4201886 w 5845629"/>
                  <a:gd name="connsiteY129" fmla="*/ 2558143 h 2714459"/>
                  <a:gd name="connsiteX130" fmla="*/ 4256314 w 5845629"/>
                  <a:gd name="connsiteY130" fmla="*/ 2612571 h 2714459"/>
                  <a:gd name="connsiteX131" fmla="*/ 4332514 w 5845629"/>
                  <a:gd name="connsiteY131" fmla="*/ 2699657 h 2714459"/>
                  <a:gd name="connsiteX132" fmla="*/ 4408714 w 5845629"/>
                  <a:gd name="connsiteY132" fmla="*/ 2677885 h 2714459"/>
                  <a:gd name="connsiteX133" fmla="*/ 4452257 w 5845629"/>
                  <a:gd name="connsiteY133" fmla="*/ 2667000 h 2714459"/>
                  <a:gd name="connsiteX134" fmla="*/ 4506686 w 5845629"/>
                  <a:gd name="connsiteY134" fmla="*/ 2612571 h 2714459"/>
                  <a:gd name="connsiteX135" fmla="*/ 4539343 w 5845629"/>
                  <a:gd name="connsiteY135" fmla="*/ 2579914 h 2714459"/>
                  <a:gd name="connsiteX136" fmla="*/ 4572000 w 5845629"/>
                  <a:gd name="connsiteY136" fmla="*/ 2471057 h 2714459"/>
                  <a:gd name="connsiteX137" fmla="*/ 4582886 w 5845629"/>
                  <a:gd name="connsiteY137" fmla="*/ 2438400 h 2714459"/>
                  <a:gd name="connsiteX138" fmla="*/ 4626429 w 5845629"/>
                  <a:gd name="connsiteY138" fmla="*/ 2383971 h 2714459"/>
                  <a:gd name="connsiteX139" fmla="*/ 4659086 w 5845629"/>
                  <a:gd name="connsiteY139" fmla="*/ 2318657 h 2714459"/>
                  <a:gd name="connsiteX140" fmla="*/ 4680857 w 5845629"/>
                  <a:gd name="connsiteY140" fmla="*/ 2253343 h 2714459"/>
                  <a:gd name="connsiteX141" fmla="*/ 4691743 w 5845629"/>
                  <a:gd name="connsiteY141" fmla="*/ 2220685 h 2714459"/>
                  <a:gd name="connsiteX142" fmla="*/ 4735286 w 5845629"/>
                  <a:gd name="connsiteY142" fmla="*/ 2166257 h 2714459"/>
                  <a:gd name="connsiteX143" fmla="*/ 4855029 w 5845629"/>
                  <a:gd name="connsiteY143" fmla="*/ 2155371 h 2714459"/>
                  <a:gd name="connsiteX144" fmla="*/ 4876800 w 5845629"/>
                  <a:gd name="connsiteY144" fmla="*/ 2122714 h 2714459"/>
                  <a:gd name="connsiteX145" fmla="*/ 4920343 w 5845629"/>
                  <a:gd name="connsiteY145" fmla="*/ 2035628 h 2714459"/>
                  <a:gd name="connsiteX146" fmla="*/ 4963886 w 5845629"/>
                  <a:gd name="connsiteY146" fmla="*/ 1883228 h 2714459"/>
                  <a:gd name="connsiteX147" fmla="*/ 4974771 w 5845629"/>
                  <a:gd name="connsiteY147" fmla="*/ 1850571 h 2714459"/>
                  <a:gd name="connsiteX148" fmla="*/ 5040086 w 5845629"/>
                  <a:gd name="connsiteY148" fmla="*/ 1828800 h 2714459"/>
                  <a:gd name="connsiteX149" fmla="*/ 5072743 w 5845629"/>
                  <a:gd name="connsiteY149" fmla="*/ 1850571 h 2714459"/>
                  <a:gd name="connsiteX150" fmla="*/ 5116286 w 5845629"/>
                  <a:gd name="connsiteY150" fmla="*/ 1894114 h 2714459"/>
                  <a:gd name="connsiteX151" fmla="*/ 5127171 w 5845629"/>
                  <a:gd name="connsiteY151" fmla="*/ 1861457 h 2714459"/>
                  <a:gd name="connsiteX152" fmla="*/ 5105400 w 5845629"/>
                  <a:gd name="connsiteY152" fmla="*/ 1828800 h 2714459"/>
                  <a:gd name="connsiteX153" fmla="*/ 5094514 w 5845629"/>
                  <a:gd name="connsiteY153" fmla="*/ 1774371 h 2714459"/>
                  <a:gd name="connsiteX154" fmla="*/ 5072743 w 5845629"/>
                  <a:gd name="connsiteY154" fmla="*/ 1600200 h 2714459"/>
                  <a:gd name="connsiteX155" fmla="*/ 5116286 w 5845629"/>
                  <a:gd name="connsiteY155" fmla="*/ 1458685 h 2714459"/>
                  <a:gd name="connsiteX156" fmla="*/ 5148943 w 5845629"/>
                  <a:gd name="connsiteY156" fmla="*/ 1469571 h 2714459"/>
                  <a:gd name="connsiteX157" fmla="*/ 5192486 w 5845629"/>
                  <a:gd name="connsiteY157" fmla="*/ 1513114 h 2714459"/>
                  <a:gd name="connsiteX158" fmla="*/ 5246914 w 5845629"/>
                  <a:gd name="connsiteY158" fmla="*/ 1556657 h 2714459"/>
                  <a:gd name="connsiteX159" fmla="*/ 5225143 w 5845629"/>
                  <a:gd name="connsiteY159" fmla="*/ 1491343 h 2714459"/>
                  <a:gd name="connsiteX160" fmla="*/ 5214257 w 5845629"/>
                  <a:gd name="connsiteY160" fmla="*/ 1458685 h 2714459"/>
                  <a:gd name="connsiteX161" fmla="*/ 5203371 w 5845629"/>
                  <a:gd name="connsiteY161" fmla="*/ 1338943 h 2714459"/>
                  <a:gd name="connsiteX162" fmla="*/ 5203371 w 5845629"/>
                  <a:gd name="connsiteY162" fmla="*/ 1208314 h 2714459"/>
                  <a:gd name="connsiteX163" fmla="*/ 5225143 w 5845629"/>
                  <a:gd name="connsiteY163" fmla="*/ 1186543 h 2714459"/>
                  <a:gd name="connsiteX164" fmla="*/ 5236029 w 5845629"/>
                  <a:gd name="connsiteY164" fmla="*/ 1132114 h 2714459"/>
                  <a:gd name="connsiteX165" fmla="*/ 5257800 w 5845629"/>
                  <a:gd name="connsiteY165" fmla="*/ 1099457 h 2714459"/>
                  <a:gd name="connsiteX166" fmla="*/ 5246914 w 5845629"/>
                  <a:gd name="connsiteY166" fmla="*/ 1066800 h 2714459"/>
                  <a:gd name="connsiteX167" fmla="*/ 5323114 w 5845629"/>
                  <a:gd name="connsiteY167" fmla="*/ 1055914 h 2714459"/>
                  <a:gd name="connsiteX168" fmla="*/ 5562600 w 5845629"/>
                  <a:gd name="connsiteY168" fmla="*/ 1034143 h 2714459"/>
                  <a:gd name="connsiteX169" fmla="*/ 5584371 w 5845629"/>
                  <a:gd name="connsiteY169" fmla="*/ 1012371 h 2714459"/>
                  <a:gd name="connsiteX170" fmla="*/ 5606143 w 5845629"/>
                  <a:gd name="connsiteY170" fmla="*/ 936171 h 2714459"/>
                  <a:gd name="connsiteX171" fmla="*/ 5638800 w 5845629"/>
                  <a:gd name="connsiteY171" fmla="*/ 914400 h 2714459"/>
                  <a:gd name="connsiteX172" fmla="*/ 5682343 w 5845629"/>
                  <a:gd name="connsiteY172" fmla="*/ 870857 h 2714459"/>
                  <a:gd name="connsiteX173" fmla="*/ 5758543 w 5845629"/>
                  <a:gd name="connsiteY173" fmla="*/ 816428 h 2714459"/>
                  <a:gd name="connsiteX174" fmla="*/ 5780314 w 5845629"/>
                  <a:gd name="connsiteY174" fmla="*/ 783771 h 2714459"/>
                  <a:gd name="connsiteX175" fmla="*/ 5812971 w 5845629"/>
                  <a:gd name="connsiteY175" fmla="*/ 772885 h 2714459"/>
                  <a:gd name="connsiteX176" fmla="*/ 5845629 w 5845629"/>
                  <a:gd name="connsiteY176" fmla="*/ 740228 h 271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5845629" h="2714459">
                    <a:moveTo>
                      <a:pt x="0" y="511628"/>
                    </a:moveTo>
                    <a:cubicBezTo>
                      <a:pt x="14514" y="515257"/>
                      <a:pt x="28582" y="522514"/>
                      <a:pt x="43543" y="522514"/>
                    </a:cubicBezTo>
                    <a:cubicBezTo>
                      <a:pt x="109180" y="522514"/>
                      <a:pt x="203066" y="509377"/>
                      <a:pt x="272143" y="500743"/>
                    </a:cubicBezTo>
                    <a:cubicBezTo>
                      <a:pt x="312057" y="504371"/>
                      <a:pt x="352833" y="502616"/>
                      <a:pt x="391886" y="511628"/>
                    </a:cubicBezTo>
                    <a:cubicBezTo>
                      <a:pt x="420916" y="518327"/>
                      <a:pt x="411367" y="549587"/>
                      <a:pt x="424543" y="566057"/>
                    </a:cubicBezTo>
                    <a:cubicBezTo>
                      <a:pt x="432716" y="576273"/>
                      <a:pt x="444371" y="585262"/>
                      <a:pt x="457200" y="587828"/>
                    </a:cubicBezTo>
                    <a:cubicBezTo>
                      <a:pt x="500045" y="596397"/>
                      <a:pt x="544286" y="595085"/>
                      <a:pt x="587829" y="598714"/>
                    </a:cubicBezTo>
                    <a:cubicBezTo>
                      <a:pt x="595015" y="634648"/>
                      <a:pt x="588799" y="655902"/>
                      <a:pt x="620486" y="674914"/>
                    </a:cubicBezTo>
                    <a:cubicBezTo>
                      <a:pt x="630325" y="680818"/>
                      <a:pt x="642257" y="682171"/>
                      <a:pt x="653143" y="685800"/>
                    </a:cubicBezTo>
                    <a:cubicBezTo>
                      <a:pt x="660400" y="696686"/>
                      <a:pt x="666741" y="708241"/>
                      <a:pt x="674914" y="718457"/>
                    </a:cubicBezTo>
                    <a:cubicBezTo>
                      <a:pt x="697536" y="746734"/>
                      <a:pt x="701703" y="735187"/>
                      <a:pt x="718457" y="772885"/>
                    </a:cubicBezTo>
                    <a:cubicBezTo>
                      <a:pt x="753796" y="852398"/>
                      <a:pt x="713488" y="829287"/>
                      <a:pt x="772886" y="849085"/>
                    </a:cubicBezTo>
                    <a:cubicBezTo>
                      <a:pt x="780143" y="856342"/>
                      <a:pt x="789377" y="862056"/>
                      <a:pt x="794657" y="870857"/>
                    </a:cubicBezTo>
                    <a:cubicBezTo>
                      <a:pt x="800561" y="880696"/>
                      <a:pt x="801023" y="892967"/>
                      <a:pt x="805543" y="903514"/>
                    </a:cubicBezTo>
                    <a:cubicBezTo>
                      <a:pt x="811935" y="918429"/>
                      <a:pt x="820922" y="932142"/>
                      <a:pt x="827314" y="947057"/>
                    </a:cubicBezTo>
                    <a:cubicBezTo>
                      <a:pt x="831834" y="957604"/>
                      <a:pt x="833068" y="969451"/>
                      <a:pt x="838200" y="979714"/>
                    </a:cubicBezTo>
                    <a:cubicBezTo>
                      <a:pt x="844051" y="991416"/>
                      <a:pt x="854658" y="1000416"/>
                      <a:pt x="859971" y="1012371"/>
                    </a:cubicBezTo>
                    <a:cubicBezTo>
                      <a:pt x="859973" y="1012375"/>
                      <a:pt x="887186" y="1094013"/>
                      <a:pt x="892629" y="1110343"/>
                    </a:cubicBezTo>
                    <a:cubicBezTo>
                      <a:pt x="901192" y="1136032"/>
                      <a:pt x="900380" y="1149828"/>
                      <a:pt x="925286" y="1164771"/>
                    </a:cubicBezTo>
                    <a:cubicBezTo>
                      <a:pt x="935125" y="1170675"/>
                      <a:pt x="947057" y="1172028"/>
                      <a:pt x="957943" y="1175657"/>
                    </a:cubicBezTo>
                    <a:cubicBezTo>
                      <a:pt x="961572" y="1186543"/>
                      <a:pt x="960715" y="1200200"/>
                      <a:pt x="968829" y="1208314"/>
                    </a:cubicBezTo>
                    <a:cubicBezTo>
                      <a:pt x="976943" y="1216428"/>
                      <a:pt x="997565" y="1208416"/>
                      <a:pt x="1001486" y="1219200"/>
                    </a:cubicBezTo>
                    <a:cubicBezTo>
                      <a:pt x="1013948" y="1253471"/>
                      <a:pt x="1006826" y="1292014"/>
                      <a:pt x="1012371" y="1328057"/>
                    </a:cubicBezTo>
                    <a:cubicBezTo>
                      <a:pt x="1018673" y="1369018"/>
                      <a:pt x="1022147" y="1353882"/>
                      <a:pt x="1045029" y="1382485"/>
                    </a:cubicBezTo>
                    <a:cubicBezTo>
                      <a:pt x="1053202" y="1392701"/>
                      <a:pt x="1057549" y="1405892"/>
                      <a:pt x="1066800" y="1415143"/>
                    </a:cubicBezTo>
                    <a:cubicBezTo>
                      <a:pt x="1076051" y="1424394"/>
                      <a:pt x="1089241" y="1428741"/>
                      <a:pt x="1099457" y="1436914"/>
                    </a:cubicBezTo>
                    <a:cubicBezTo>
                      <a:pt x="1107471" y="1443325"/>
                      <a:pt x="1113972" y="1451428"/>
                      <a:pt x="1121229" y="1458685"/>
                    </a:cubicBezTo>
                    <a:cubicBezTo>
                      <a:pt x="1133442" y="1495329"/>
                      <a:pt x="1132360" y="1497214"/>
                      <a:pt x="1153886" y="1534885"/>
                    </a:cubicBezTo>
                    <a:cubicBezTo>
                      <a:pt x="1160377" y="1546244"/>
                      <a:pt x="1169806" y="1555841"/>
                      <a:pt x="1175657" y="1567543"/>
                    </a:cubicBezTo>
                    <a:cubicBezTo>
                      <a:pt x="1220723" y="1657676"/>
                      <a:pt x="1145925" y="1539272"/>
                      <a:pt x="1208314" y="1632857"/>
                    </a:cubicBezTo>
                    <a:cubicBezTo>
                      <a:pt x="1222445" y="1731773"/>
                      <a:pt x="1211087" y="1684718"/>
                      <a:pt x="1240971" y="1774371"/>
                    </a:cubicBezTo>
                    <a:cubicBezTo>
                      <a:pt x="1249533" y="1800058"/>
                      <a:pt x="1248725" y="1813858"/>
                      <a:pt x="1273629" y="1828800"/>
                    </a:cubicBezTo>
                    <a:cubicBezTo>
                      <a:pt x="1283468" y="1834703"/>
                      <a:pt x="1295400" y="1836057"/>
                      <a:pt x="1306286" y="1839685"/>
                    </a:cubicBezTo>
                    <a:cubicBezTo>
                      <a:pt x="1313543" y="1861457"/>
                      <a:pt x="1311829" y="1888772"/>
                      <a:pt x="1328057" y="1905000"/>
                    </a:cubicBezTo>
                    <a:cubicBezTo>
                      <a:pt x="1432863" y="2009806"/>
                      <a:pt x="1321370" y="1904006"/>
                      <a:pt x="1404257" y="1970314"/>
                    </a:cubicBezTo>
                    <a:cubicBezTo>
                      <a:pt x="1412271" y="1976725"/>
                      <a:pt x="1417228" y="1986805"/>
                      <a:pt x="1426029" y="1992085"/>
                    </a:cubicBezTo>
                    <a:cubicBezTo>
                      <a:pt x="1435868" y="1997989"/>
                      <a:pt x="1447800" y="1999342"/>
                      <a:pt x="1458686" y="2002971"/>
                    </a:cubicBezTo>
                    <a:cubicBezTo>
                      <a:pt x="1465943" y="2010228"/>
                      <a:pt x="1470721" y="2027989"/>
                      <a:pt x="1480457" y="2024743"/>
                    </a:cubicBezTo>
                    <a:cubicBezTo>
                      <a:pt x="1491343" y="2021114"/>
                      <a:pt x="1486211" y="2002348"/>
                      <a:pt x="1491343" y="1992085"/>
                    </a:cubicBezTo>
                    <a:cubicBezTo>
                      <a:pt x="1497194" y="1980383"/>
                      <a:pt x="1507263" y="1971130"/>
                      <a:pt x="1513114" y="1959428"/>
                    </a:cubicBezTo>
                    <a:cubicBezTo>
                      <a:pt x="1523358" y="1938940"/>
                      <a:pt x="1523084" y="1908293"/>
                      <a:pt x="1545771" y="1894114"/>
                    </a:cubicBezTo>
                    <a:cubicBezTo>
                      <a:pt x="1565232" y="1881951"/>
                      <a:pt x="1611086" y="1872343"/>
                      <a:pt x="1611086" y="1872343"/>
                    </a:cubicBezTo>
                    <a:cubicBezTo>
                      <a:pt x="1618343" y="1865086"/>
                      <a:pt x="1624056" y="1855852"/>
                      <a:pt x="1632857" y="1850571"/>
                    </a:cubicBezTo>
                    <a:cubicBezTo>
                      <a:pt x="1642696" y="1844667"/>
                      <a:pt x="1658845" y="1849022"/>
                      <a:pt x="1665514" y="1839685"/>
                    </a:cubicBezTo>
                    <a:cubicBezTo>
                      <a:pt x="1678853" y="1821011"/>
                      <a:pt x="1680029" y="1796142"/>
                      <a:pt x="1687286" y="1774371"/>
                    </a:cubicBezTo>
                    <a:cubicBezTo>
                      <a:pt x="1690915" y="1763485"/>
                      <a:pt x="1695921" y="1752966"/>
                      <a:pt x="1698171" y="1741714"/>
                    </a:cubicBezTo>
                    <a:cubicBezTo>
                      <a:pt x="1701800" y="1723571"/>
                      <a:pt x="1701768" y="1704291"/>
                      <a:pt x="1709057" y="1687285"/>
                    </a:cubicBezTo>
                    <a:cubicBezTo>
                      <a:pt x="1715261" y="1672809"/>
                      <a:pt x="1753927" y="1650115"/>
                      <a:pt x="1763486" y="1643743"/>
                    </a:cubicBezTo>
                    <a:cubicBezTo>
                      <a:pt x="1796525" y="1544618"/>
                      <a:pt x="1745833" y="1701206"/>
                      <a:pt x="1785257" y="1556657"/>
                    </a:cubicBezTo>
                    <a:cubicBezTo>
                      <a:pt x="1791295" y="1534517"/>
                      <a:pt x="1785258" y="1498600"/>
                      <a:pt x="1807029" y="1491343"/>
                    </a:cubicBezTo>
                    <a:lnTo>
                      <a:pt x="1839686" y="1480457"/>
                    </a:lnTo>
                    <a:cubicBezTo>
                      <a:pt x="1854200" y="1465943"/>
                      <a:pt x="1876738" y="1456387"/>
                      <a:pt x="1883229" y="1436914"/>
                    </a:cubicBezTo>
                    <a:cubicBezTo>
                      <a:pt x="1897359" y="1394520"/>
                      <a:pt x="1886000" y="1412371"/>
                      <a:pt x="1915886" y="1382485"/>
                    </a:cubicBezTo>
                    <a:cubicBezTo>
                      <a:pt x="1923143" y="1360714"/>
                      <a:pt x="1921430" y="1333398"/>
                      <a:pt x="1937657" y="1317171"/>
                    </a:cubicBezTo>
                    <a:lnTo>
                      <a:pt x="1981200" y="1273628"/>
                    </a:lnTo>
                    <a:cubicBezTo>
                      <a:pt x="1999279" y="1219389"/>
                      <a:pt x="2006164" y="1207737"/>
                      <a:pt x="2013857" y="1153885"/>
                    </a:cubicBezTo>
                    <a:cubicBezTo>
                      <a:pt x="2018504" y="1121357"/>
                      <a:pt x="2018299" y="1088134"/>
                      <a:pt x="2024743" y="1055914"/>
                    </a:cubicBezTo>
                    <a:cubicBezTo>
                      <a:pt x="2035847" y="1000394"/>
                      <a:pt x="2042224" y="997035"/>
                      <a:pt x="2068286" y="957943"/>
                    </a:cubicBezTo>
                    <a:cubicBezTo>
                      <a:pt x="2087554" y="880866"/>
                      <a:pt x="2064549" y="941153"/>
                      <a:pt x="2100943" y="892628"/>
                    </a:cubicBezTo>
                    <a:cubicBezTo>
                      <a:pt x="2116643" y="871695"/>
                      <a:pt x="2144486" y="827314"/>
                      <a:pt x="2144486" y="827314"/>
                    </a:cubicBezTo>
                    <a:cubicBezTo>
                      <a:pt x="2148114" y="816428"/>
                      <a:pt x="2150239" y="804920"/>
                      <a:pt x="2155371" y="794657"/>
                    </a:cubicBezTo>
                    <a:cubicBezTo>
                      <a:pt x="2169102" y="767196"/>
                      <a:pt x="2178666" y="760477"/>
                      <a:pt x="2198914" y="740228"/>
                    </a:cubicBezTo>
                    <a:cubicBezTo>
                      <a:pt x="2224315" y="664028"/>
                      <a:pt x="2227943" y="696685"/>
                      <a:pt x="2209800" y="642257"/>
                    </a:cubicBezTo>
                    <a:cubicBezTo>
                      <a:pt x="2213429" y="613228"/>
                      <a:pt x="2218152" y="584316"/>
                      <a:pt x="2220686" y="555171"/>
                    </a:cubicBezTo>
                    <a:cubicBezTo>
                      <a:pt x="2225411" y="500827"/>
                      <a:pt x="2225861" y="446135"/>
                      <a:pt x="2231571" y="391885"/>
                    </a:cubicBezTo>
                    <a:cubicBezTo>
                      <a:pt x="2233137" y="377006"/>
                      <a:pt x="2235766" y="361724"/>
                      <a:pt x="2242457" y="348343"/>
                    </a:cubicBezTo>
                    <a:cubicBezTo>
                      <a:pt x="2247047" y="339163"/>
                      <a:pt x="2257818" y="334585"/>
                      <a:pt x="2264229" y="326571"/>
                    </a:cubicBezTo>
                    <a:cubicBezTo>
                      <a:pt x="2272402" y="316355"/>
                      <a:pt x="2276749" y="303165"/>
                      <a:pt x="2286000" y="293914"/>
                    </a:cubicBezTo>
                    <a:cubicBezTo>
                      <a:pt x="2295251" y="284663"/>
                      <a:pt x="2308441" y="280316"/>
                      <a:pt x="2318657" y="272143"/>
                    </a:cubicBezTo>
                    <a:cubicBezTo>
                      <a:pt x="2396213" y="210098"/>
                      <a:pt x="2272573" y="295608"/>
                      <a:pt x="2373086" y="228600"/>
                    </a:cubicBezTo>
                    <a:cubicBezTo>
                      <a:pt x="2420620" y="85989"/>
                      <a:pt x="2345979" y="293697"/>
                      <a:pt x="2405743" y="174171"/>
                    </a:cubicBezTo>
                    <a:cubicBezTo>
                      <a:pt x="2412434" y="160789"/>
                      <a:pt x="2412519" y="145013"/>
                      <a:pt x="2416629" y="130628"/>
                    </a:cubicBezTo>
                    <a:cubicBezTo>
                      <a:pt x="2419781" y="119595"/>
                      <a:pt x="2416427" y="100928"/>
                      <a:pt x="2427514" y="97971"/>
                    </a:cubicBezTo>
                    <a:cubicBezTo>
                      <a:pt x="2476724" y="84848"/>
                      <a:pt x="2529114" y="90714"/>
                      <a:pt x="2579914" y="87085"/>
                    </a:cubicBezTo>
                    <a:cubicBezTo>
                      <a:pt x="2583543" y="76199"/>
                      <a:pt x="2585668" y="64691"/>
                      <a:pt x="2590800" y="54428"/>
                    </a:cubicBezTo>
                    <a:cubicBezTo>
                      <a:pt x="2604533" y="26962"/>
                      <a:pt x="2614091" y="20251"/>
                      <a:pt x="2634343" y="0"/>
                    </a:cubicBezTo>
                    <a:cubicBezTo>
                      <a:pt x="2645229" y="3628"/>
                      <a:pt x="2657663" y="4216"/>
                      <a:pt x="2667000" y="10885"/>
                    </a:cubicBezTo>
                    <a:cubicBezTo>
                      <a:pt x="2683703" y="22816"/>
                      <a:pt x="2696029" y="39914"/>
                      <a:pt x="2710543" y="54428"/>
                    </a:cubicBezTo>
                    <a:cubicBezTo>
                      <a:pt x="2717800" y="61685"/>
                      <a:pt x="2723774" y="70507"/>
                      <a:pt x="2732314" y="76200"/>
                    </a:cubicBezTo>
                    <a:cubicBezTo>
                      <a:pt x="2774519" y="104336"/>
                      <a:pt x="2752559" y="93834"/>
                      <a:pt x="2797629" y="108857"/>
                    </a:cubicBezTo>
                    <a:cubicBezTo>
                      <a:pt x="2821705" y="132933"/>
                      <a:pt x="2836901" y="143859"/>
                      <a:pt x="2852057" y="174171"/>
                    </a:cubicBezTo>
                    <a:cubicBezTo>
                      <a:pt x="2857189" y="184434"/>
                      <a:pt x="2857811" y="196565"/>
                      <a:pt x="2862943" y="206828"/>
                    </a:cubicBezTo>
                    <a:cubicBezTo>
                      <a:pt x="2885281" y="251503"/>
                      <a:pt x="2879485" y="227505"/>
                      <a:pt x="2906486" y="261257"/>
                    </a:cubicBezTo>
                    <a:cubicBezTo>
                      <a:pt x="2914659" y="271473"/>
                      <a:pt x="2918041" y="285741"/>
                      <a:pt x="2928257" y="293914"/>
                    </a:cubicBezTo>
                    <a:cubicBezTo>
                      <a:pt x="2937217" y="301082"/>
                      <a:pt x="2950028" y="301171"/>
                      <a:pt x="2960914" y="304800"/>
                    </a:cubicBezTo>
                    <a:cubicBezTo>
                      <a:pt x="3016078" y="359961"/>
                      <a:pt x="2951179" y="288574"/>
                      <a:pt x="2993571" y="359228"/>
                    </a:cubicBezTo>
                    <a:cubicBezTo>
                      <a:pt x="2998851" y="368029"/>
                      <a:pt x="3009185" y="372789"/>
                      <a:pt x="3015343" y="381000"/>
                    </a:cubicBezTo>
                    <a:cubicBezTo>
                      <a:pt x="3031043" y="401933"/>
                      <a:pt x="3058886" y="446314"/>
                      <a:pt x="3058886" y="446314"/>
                    </a:cubicBezTo>
                    <a:cubicBezTo>
                      <a:pt x="3062514" y="460828"/>
                      <a:pt x="3065472" y="475527"/>
                      <a:pt x="3069771" y="489857"/>
                    </a:cubicBezTo>
                    <a:lnTo>
                      <a:pt x="3102429" y="587828"/>
                    </a:lnTo>
                    <a:lnTo>
                      <a:pt x="3113314" y="620485"/>
                    </a:lnTo>
                    <a:cubicBezTo>
                      <a:pt x="3116943" y="631371"/>
                      <a:pt x="3121417" y="642011"/>
                      <a:pt x="3124200" y="653143"/>
                    </a:cubicBezTo>
                    <a:cubicBezTo>
                      <a:pt x="3129133" y="672875"/>
                      <a:pt x="3148025" y="753168"/>
                      <a:pt x="3156857" y="762000"/>
                    </a:cubicBezTo>
                    <a:lnTo>
                      <a:pt x="3178629" y="783771"/>
                    </a:lnTo>
                    <a:lnTo>
                      <a:pt x="3211286" y="881743"/>
                    </a:lnTo>
                    <a:cubicBezTo>
                      <a:pt x="3214914" y="892629"/>
                      <a:pt x="3214057" y="906286"/>
                      <a:pt x="3222171" y="914400"/>
                    </a:cubicBezTo>
                    <a:lnTo>
                      <a:pt x="3265714" y="957943"/>
                    </a:lnTo>
                    <a:cubicBezTo>
                      <a:pt x="3272971" y="965200"/>
                      <a:pt x="3281793" y="971174"/>
                      <a:pt x="3287486" y="979714"/>
                    </a:cubicBezTo>
                    <a:cubicBezTo>
                      <a:pt x="3314950" y="1020911"/>
                      <a:pt x="3300006" y="1003120"/>
                      <a:pt x="3331029" y="1034143"/>
                    </a:cubicBezTo>
                    <a:cubicBezTo>
                      <a:pt x="3358389" y="1116227"/>
                      <a:pt x="3321482" y="1015049"/>
                      <a:pt x="3363686" y="1099457"/>
                    </a:cubicBezTo>
                    <a:cubicBezTo>
                      <a:pt x="3391949" y="1155982"/>
                      <a:pt x="3353817" y="1111361"/>
                      <a:pt x="3396343" y="1153885"/>
                    </a:cubicBezTo>
                    <a:cubicBezTo>
                      <a:pt x="3399972" y="1164771"/>
                      <a:pt x="3401656" y="1176512"/>
                      <a:pt x="3407229" y="1186543"/>
                    </a:cubicBezTo>
                    <a:cubicBezTo>
                      <a:pt x="3469614" y="1298838"/>
                      <a:pt x="3437024" y="1210618"/>
                      <a:pt x="3461657" y="1284514"/>
                    </a:cubicBezTo>
                    <a:cubicBezTo>
                      <a:pt x="3464439" y="1315112"/>
                      <a:pt x="3462486" y="1395028"/>
                      <a:pt x="3483429" y="1436914"/>
                    </a:cubicBezTo>
                    <a:cubicBezTo>
                      <a:pt x="3489280" y="1448616"/>
                      <a:pt x="3494984" y="1461398"/>
                      <a:pt x="3505200" y="1469571"/>
                    </a:cubicBezTo>
                    <a:cubicBezTo>
                      <a:pt x="3514160" y="1476739"/>
                      <a:pt x="3526971" y="1476828"/>
                      <a:pt x="3537857" y="1480457"/>
                    </a:cubicBezTo>
                    <a:cubicBezTo>
                      <a:pt x="3545114" y="1491343"/>
                      <a:pt x="3550378" y="1503863"/>
                      <a:pt x="3559629" y="1513114"/>
                    </a:cubicBezTo>
                    <a:cubicBezTo>
                      <a:pt x="3568880" y="1522365"/>
                      <a:pt x="3582070" y="1526712"/>
                      <a:pt x="3592286" y="1534885"/>
                    </a:cubicBezTo>
                    <a:cubicBezTo>
                      <a:pt x="3600300" y="1541296"/>
                      <a:pt x="3606800" y="1549400"/>
                      <a:pt x="3614057" y="1556657"/>
                    </a:cubicBezTo>
                    <a:cubicBezTo>
                      <a:pt x="3641419" y="1638741"/>
                      <a:pt x="3604510" y="1537562"/>
                      <a:pt x="3646714" y="1621971"/>
                    </a:cubicBezTo>
                    <a:cubicBezTo>
                      <a:pt x="3670401" y="1669344"/>
                      <a:pt x="3641623" y="1645324"/>
                      <a:pt x="3679371" y="1698171"/>
                    </a:cubicBezTo>
                    <a:cubicBezTo>
                      <a:pt x="3688319" y="1710698"/>
                      <a:pt x="3701143" y="1719942"/>
                      <a:pt x="3712029" y="1730828"/>
                    </a:cubicBezTo>
                    <a:cubicBezTo>
                      <a:pt x="3715657" y="1741714"/>
                      <a:pt x="3717342" y="1753455"/>
                      <a:pt x="3722914" y="1763485"/>
                    </a:cubicBezTo>
                    <a:cubicBezTo>
                      <a:pt x="3753687" y="1818878"/>
                      <a:pt x="3755196" y="1817539"/>
                      <a:pt x="3788229" y="1850571"/>
                    </a:cubicBezTo>
                    <a:lnTo>
                      <a:pt x="3820886" y="1948543"/>
                    </a:lnTo>
                    <a:lnTo>
                      <a:pt x="3831771" y="1981200"/>
                    </a:lnTo>
                    <a:cubicBezTo>
                      <a:pt x="3835400" y="1992086"/>
                      <a:pt x="3840407" y="2002605"/>
                      <a:pt x="3842657" y="2013857"/>
                    </a:cubicBezTo>
                    <a:lnTo>
                      <a:pt x="3853543" y="2068285"/>
                    </a:lnTo>
                    <a:cubicBezTo>
                      <a:pt x="3846583" y="2089166"/>
                      <a:pt x="3829144" y="2136982"/>
                      <a:pt x="3831771" y="2155371"/>
                    </a:cubicBezTo>
                    <a:cubicBezTo>
                      <a:pt x="3833223" y="2165531"/>
                      <a:pt x="3847132" y="2169129"/>
                      <a:pt x="3853543" y="2177143"/>
                    </a:cubicBezTo>
                    <a:cubicBezTo>
                      <a:pt x="3908467" y="2245798"/>
                      <a:pt x="3844521" y="2179008"/>
                      <a:pt x="3897086" y="2231571"/>
                    </a:cubicBezTo>
                    <a:cubicBezTo>
                      <a:pt x="3915989" y="2288284"/>
                      <a:pt x="3895588" y="2243306"/>
                      <a:pt x="3929743" y="2286000"/>
                    </a:cubicBezTo>
                    <a:cubicBezTo>
                      <a:pt x="3943437" y="2303118"/>
                      <a:pt x="3953065" y="2328296"/>
                      <a:pt x="3973286" y="2340428"/>
                    </a:cubicBezTo>
                    <a:cubicBezTo>
                      <a:pt x="3983125" y="2346332"/>
                      <a:pt x="3995057" y="2347685"/>
                      <a:pt x="4005943" y="2351314"/>
                    </a:cubicBezTo>
                    <a:lnTo>
                      <a:pt x="4049486" y="2416628"/>
                    </a:lnTo>
                    <a:cubicBezTo>
                      <a:pt x="4056743" y="2427514"/>
                      <a:pt x="4062006" y="2440034"/>
                      <a:pt x="4071257" y="2449285"/>
                    </a:cubicBezTo>
                    <a:lnTo>
                      <a:pt x="4093029" y="2471057"/>
                    </a:lnTo>
                    <a:cubicBezTo>
                      <a:pt x="4096657" y="2485571"/>
                      <a:pt x="4097223" y="2501219"/>
                      <a:pt x="4103914" y="2514600"/>
                    </a:cubicBezTo>
                    <a:cubicBezTo>
                      <a:pt x="4115312" y="2537396"/>
                      <a:pt x="4136619" y="2541050"/>
                      <a:pt x="4158343" y="2547257"/>
                    </a:cubicBezTo>
                    <a:cubicBezTo>
                      <a:pt x="4172728" y="2551367"/>
                      <a:pt x="4187372" y="2554514"/>
                      <a:pt x="4201886" y="2558143"/>
                    </a:cubicBezTo>
                    <a:cubicBezTo>
                      <a:pt x="4267200" y="2601685"/>
                      <a:pt x="4205514" y="2554514"/>
                      <a:pt x="4256314" y="2612571"/>
                    </a:cubicBezTo>
                    <a:cubicBezTo>
                      <a:pt x="4345465" y="2714459"/>
                      <a:pt x="4283523" y="2626169"/>
                      <a:pt x="4332514" y="2699657"/>
                    </a:cubicBezTo>
                    <a:cubicBezTo>
                      <a:pt x="4468689" y="2665612"/>
                      <a:pt x="4299356" y="2709130"/>
                      <a:pt x="4408714" y="2677885"/>
                    </a:cubicBezTo>
                    <a:cubicBezTo>
                      <a:pt x="4423099" y="2673775"/>
                      <a:pt x="4437743" y="2670628"/>
                      <a:pt x="4452257" y="2667000"/>
                    </a:cubicBezTo>
                    <a:lnTo>
                      <a:pt x="4506686" y="2612571"/>
                    </a:lnTo>
                    <a:lnTo>
                      <a:pt x="4539343" y="2579914"/>
                    </a:lnTo>
                    <a:cubicBezTo>
                      <a:pt x="4555794" y="2514110"/>
                      <a:pt x="4545499" y="2550559"/>
                      <a:pt x="4572000" y="2471057"/>
                    </a:cubicBezTo>
                    <a:cubicBezTo>
                      <a:pt x="4575629" y="2460171"/>
                      <a:pt x="4576521" y="2447947"/>
                      <a:pt x="4582886" y="2438400"/>
                    </a:cubicBezTo>
                    <a:cubicBezTo>
                      <a:pt x="4610350" y="2397203"/>
                      <a:pt x="4595406" y="2414994"/>
                      <a:pt x="4626429" y="2383971"/>
                    </a:cubicBezTo>
                    <a:cubicBezTo>
                      <a:pt x="4666123" y="2264883"/>
                      <a:pt x="4602818" y="2445258"/>
                      <a:pt x="4659086" y="2318657"/>
                    </a:cubicBezTo>
                    <a:cubicBezTo>
                      <a:pt x="4668407" y="2297686"/>
                      <a:pt x="4673600" y="2275114"/>
                      <a:pt x="4680857" y="2253343"/>
                    </a:cubicBezTo>
                    <a:lnTo>
                      <a:pt x="4691743" y="2220685"/>
                    </a:lnTo>
                    <a:cubicBezTo>
                      <a:pt x="4700755" y="2193650"/>
                      <a:pt x="4699936" y="2173832"/>
                      <a:pt x="4735286" y="2166257"/>
                    </a:cubicBezTo>
                    <a:cubicBezTo>
                      <a:pt x="4774475" y="2157859"/>
                      <a:pt x="4815115" y="2159000"/>
                      <a:pt x="4855029" y="2155371"/>
                    </a:cubicBezTo>
                    <a:cubicBezTo>
                      <a:pt x="4862286" y="2144485"/>
                      <a:pt x="4871487" y="2134669"/>
                      <a:pt x="4876800" y="2122714"/>
                    </a:cubicBezTo>
                    <a:cubicBezTo>
                      <a:pt x="4916826" y="2032654"/>
                      <a:pt x="4875631" y="2080340"/>
                      <a:pt x="4920343" y="2035628"/>
                    </a:cubicBezTo>
                    <a:cubicBezTo>
                      <a:pt x="4947683" y="1926266"/>
                      <a:pt x="4932649" y="1976939"/>
                      <a:pt x="4963886" y="1883228"/>
                    </a:cubicBezTo>
                    <a:cubicBezTo>
                      <a:pt x="4967515" y="1872342"/>
                      <a:pt x="4963885" y="1854199"/>
                      <a:pt x="4974771" y="1850571"/>
                    </a:cubicBezTo>
                    <a:lnTo>
                      <a:pt x="5040086" y="1828800"/>
                    </a:lnTo>
                    <a:cubicBezTo>
                      <a:pt x="5050972" y="1836057"/>
                      <a:pt x="5062810" y="1842057"/>
                      <a:pt x="5072743" y="1850571"/>
                    </a:cubicBezTo>
                    <a:cubicBezTo>
                      <a:pt x="5088328" y="1863929"/>
                      <a:pt x="5116286" y="1894114"/>
                      <a:pt x="5116286" y="1894114"/>
                    </a:cubicBezTo>
                    <a:cubicBezTo>
                      <a:pt x="5119914" y="1883228"/>
                      <a:pt x="5129057" y="1872775"/>
                      <a:pt x="5127171" y="1861457"/>
                    </a:cubicBezTo>
                    <a:cubicBezTo>
                      <a:pt x="5125020" y="1848552"/>
                      <a:pt x="5109994" y="1841050"/>
                      <a:pt x="5105400" y="1828800"/>
                    </a:cubicBezTo>
                    <a:cubicBezTo>
                      <a:pt x="5098903" y="1811476"/>
                      <a:pt x="5097556" y="1792622"/>
                      <a:pt x="5094514" y="1774371"/>
                    </a:cubicBezTo>
                    <a:cubicBezTo>
                      <a:pt x="5084162" y="1712258"/>
                      <a:pt x="5079829" y="1663976"/>
                      <a:pt x="5072743" y="1600200"/>
                    </a:cubicBezTo>
                    <a:cubicBezTo>
                      <a:pt x="5087998" y="1371378"/>
                      <a:pt x="5037402" y="1419243"/>
                      <a:pt x="5116286" y="1458685"/>
                    </a:cubicBezTo>
                    <a:cubicBezTo>
                      <a:pt x="5126549" y="1463817"/>
                      <a:pt x="5138057" y="1465942"/>
                      <a:pt x="5148943" y="1469571"/>
                    </a:cubicBezTo>
                    <a:cubicBezTo>
                      <a:pt x="5163457" y="1484085"/>
                      <a:pt x="5175407" y="1501728"/>
                      <a:pt x="5192486" y="1513114"/>
                    </a:cubicBezTo>
                    <a:cubicBezTo>
                      <a:pt x="5233683" y="1540578"/>
                      <a:pt x="5215892" y="1525634"/>
                      <a:pt x="5246914" y="1556657"/>
                    </a:cubicBezTo>
                    <a:lnTo>
                      <a:pt x="5225143" y="1491343"/>
                    </a:lnTo>
                    <a:lnTo>
                      <a:pt x="5214257" y="1458685"/>
                    </a:lnTo>
                    <a:cubicBezTo>
                      <a:pt x="5210628" y="1418771"/>
                      <a:pt x="5208668" y="1378670"/>
                      <a:pt x="5203371" y="1338943"/>
                    </a:cubicBezTo>
                    <a:cubicBezTo>
                      <a:pt x="5194007" y="1268710"/>
                      <a:pt x="5173784" y="1306939"/>
                      <a:pt x="5203371" y="1208314"/>
                    </a:cubicBezTo>
                    <a:cubicBezTo>
                      <a:pt x="5206320" y="1198484"/>
                      <a:pt x="5217886" y="1193800"/>
                      <a:pt x="5225143" y="1186543"/>
                    </a:cubicBezTo>
                    <a:cubicBezTo>
                      <a:pt x="5228772" y="1168400"/>
                      <a:pt x="5229532" y="1149438"/>
                      <a:pt x="5236029" y="1132114"/>
                    </a:cubicBezTo>
                    <a:cubicBezTo>
                      <a:pt x="5240623" y="1119864"/>
                      <a:pt x="5255649" y="1112362"/>
                      <a:pt x="5257800" y="1099457"/>
                    </a:cubicBezTo>
                    <a:cubicBezTo>
                      <a:pt x="5259686" y="1088139"/>
                      <a:pt x="5250543" y="1077686"/>
                      <a:pt x="5246914" y="1066800"/>
                    </a:cubicBezTo>
                    <a:cubicBezTo>
                      <a:pt x="5272314" y="1063171"/>
                      <a:pt x="5297532" y="1057882"/>
                      <a:pt x="5323114" y="1055914"/>
                    </a:cubicBezTo>
                    <a:cubicBezTo>
                      <a:pt x="5562084" y="1037531"/>
                      <a:pt x="5461010" y="1068004"/>
                      <a:pt x="5562600" y="1034143"/>
                    </a:cubicBezTo>
                    <a:cubicBezTo>
                      <a:pt x="5569857" y="1026886"/>
                      <a:pt x="5579781" y="1021551"/>
                      <a:pt x="5584371" y="1012371"/>
                    </a:cubicBezTo>
                    <a:cubicBezTo>
                      <a:pt x="5586979" y="1007155"/>
                      <a:pt x="5599009" y="945088"/>
                      <a:pt x="5606143" y="936171"/>
                    </a:cubicBezTo>
                    <a:cubicBezTo>
                      <a:pt x="5614316" y="925955"/>
                      <a:pt x="5627914" y="921657"/>
                      <a:pt x="5638800" y="914400"/>
                    </a:cubicBezTo>
                    <a:cubicBezTo>
                      <a:pt x="5660572" y="849086"/>
                      <a:pt x="5631543" y="907143"/>
                      <a:pt x="5682343" y="870857"/>
                    </a:cubicBezTo>
                    <a:cubicBezTo>
                      <a:pt x="5772742" y="806286"/>
                      <a:pt x="5684756" y="841025"/>
                      <a:pt x="5758543" y="816428"/>
                    </a:cubicBezTo>
                    <a:cubicBezTo>
                      <a:pt x="5765800" y="805542"/>
                      <a:pt x="5770098" y="791944"/>
                      <a:pt x="5780314" y="783771"/>
                    </a:cubicBezTo>
                    <a:cubicBezTo>
                      <a:pt x="5789274" y="776603"/>
                      <a:pt x="5803132" y="778789"/>
                      <a:pt x="5812971" y="772885"/>
                    </a:cubicBezTo>
                    <a:cubicBezTo>
                      <a:pt x="5812974" y="772883"/>
                      <a:pt x="5840185" y="745672"/>
                      <a:pt x="5845629" y="740228"/>
                    </a:cubicBezTo>
                  </a:path>
                </a:pathLst>
              </a:custGeom>
              <a:ln>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Freeform 4"/>
              <p:cNvSpPr/>
              <p:nvPr/>
            </p:nvSpPr>
            <p:spPr>
              <a:xfrm>
                <a:off x="8839201" y="3276600"/>
                <a:ext cx="862013" cy="217488"/>
              </a:xfrm>
              <a:custGeom>
                <a:avLst/>
                <a:gdLst>
                  <a:gd name="connsiteX0" fmla="*/ 12512 w 785398"/>
                  <a:gd name="connsiteY0" fmla="*/ 0 h 49842"/>
                  <a:gd name="connsiteX1" fmla="*/ 404398 w 785398"/>
                  <a:gd name="connsiteY1" fmla="*/ 0 h 49842"/>
                  <a:gd name="connsiteX2" fmla="*/ 709198 w 785398"/>
                  <a:gd name="connsiteY2" fmla="*/ 10885 h 49842"/>
                  <a:gd name="connsiteX3" fmla="*/ 785398 w 785398"/>
                  <a:gd name="connsiteY3" fmla="*/ 10885 h 49842"/>
                </a:gdLst>
                <a:ahLst/>
                <a:cxnLst>
                  <a:cxn ang="0">
                    <a:pos x="connsiteX0" y="connsiteY0"/>
                  </a:cxn>
                  <a:cxn ang="0">
                    <a:pos x="connsiteX1" y="connsiteY1"/>
                  </a:cxn>
                  <a:cxn ang="0">
                    <a:pos x="connsiteX2" y="connsiteY2"/>
                  </a:cxn>
                  <a:cxn ang="0">
                    <a:pos x="connsiteX3" y="connsiteY3"/>
                  </a:cxn>
                </a:cxnLst>
                <a:rect l="l" t="t" r="r" b="b"/>
                <a:pathLst>
                  <a:path w="785398" h="49842">
                    <a:moveTo>
                      <a:pt x="12512" y="0"/>
                    </a:moveTo>
                    <a:cubicBezTo>
                      <a:pt x="162048" y="49842"/>
                      <a:pt x="0" y="0"/>
                      <a:pt x="404398" y="0"/>
                    </a:cubicBezTo>
                    <a:cubicBezTo>
                      <a:pt x="506063" y="0"/>
                      <a:pt x="607575" y="7982"/>
                      <a:pt x="709198" y="10885"/>
                    </a:cubicBezTo>
                    <a:cubicBezTo>
                      <a:pt x="734588" y="11610"/>
                      <a:pt x="759998" y="10885"/>
                      <a:pt x="785398" y="10885"/>
                    </a:cubicBezTo>
                  </a:path>
                </a:pathLst>
              </a:custGeom>
              <a:ln>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149" name="Rectangle 5"/>
              <p:cNvSpPr>
                <a:spLocks noChangeArrowheads="1"/>
              </p:cNvSpPr>
              <p:nvPr/>
            </p:nvSpPr>
            <p:spPr bwMode="auto">
              <a:xfrm>
                <a:off x="2209800" y="243840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t>Pre-disaster</a:t>
                </a:r>
                <a:endParaRPr lang="en-US" altLang="en-US"/>
              </a:p>
            </p:txBody>
          </p:sp>
          <p:sp>
            <p:nvSpPr>
              <p:cNvPr id="6150" name="Rectangle 6"/>
              <p:cNvSpPr>
                <a:spLocks noChangeArrowheads="1"/>
              </p:cNvSpPr>
              <p:nvPr/>
            </p:nvSpPr>
            <p:spPr bwMode="auto">
              <a:xfrm>
                <a:off x="1981200" y="32004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i="1"/>
                  <a:t>Warning</a:t>
                </a:r>
              </a:p>
            </p:txBody>
          </p:sp>
          <p:sp>
            <p:nvSpPr>
              <p:cNvPr id="6151" name="Rectangle 7"/>
              <p:cNvSpPr>
                <a:spLocks noChangeArrowheads="1"/>
              </p:cNvSpPr>
              <p:nvPr/>
            </p:nvSpPr>
            <p:spPr bwMode="auto">
              <a:xfrm>
                <a:off x="2971801" y="3200400"/>
                <a:ext cx="8691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i="1"/>
                  <a:t>/Threat</a:t>
                </a:r>
              </a:p>
            </p:txBody>
          </p:sp>
          <p:sp>
            <p:nvSpPr>
              <p:cNvPr id="6152" name="Rectangle 8"/>
              <p:cNvSpPr>
                <a:spLocks noChangeArrowheads="1"/>
              </p:cNvSpPr>
              <p:nvPr/>
            </p:nvSpPr>
            <p:spPr bwMode="auto">
              <a:xfrm>
                <a:off x="4191000" y="4800600"/>
                <a:ext cx="846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i="1"/>
                  <a:t>Impact</a:t>
                </a:r>
              </a:p>
            </p:txBody>
          </p:sp>
          <p:sp>
            <p:nvSpPr>
              <p:cNvPr id="6153" name="Rectangle 9"/>
              <p:cNvSpPr>
                <a:spLocks noChangeArrowheads="1"/>
              </p:cNvSpPr>
              <p:nvPr/>
            </p:nvSpPr>
            <p:spPr bwMode="auto">
              <a:xfrm>
                <a:off x="4191001" y="28956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t>“Heroic”</a:t>
                </a:r>
                <a:endParaRPr lang="en-US" altLang="en-US"/>
              </a:p>
            </p:txBody>
          </p:sp>
          <p:sp>
            <p:nvSpPr>
              <p:cNvPr id="6154" name="Rectangle 10"/>
              <p:cNvSpPr>
                <a:spLocks noChangeArrowheads="1"/>
              </p:cNvSpPr>
              <p:nvPr/>
            </p:nvSpPr>
            <p:spPr bwMode="auto">
              <a:xfrm>
                <a:off x="4953000" y="1600200"/>
                <a:ext cx="1752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Honeymoon</a:t>
                </a:r>
              </a:p>
              <a:p>
                <a:pPr eaLnBrk="1" hangingPunct="1"/>
                <a:r>
                  <a:rPr lang="en-US" altLang="en-US" sz="1400" dirty="0"/>
                  <a:t>(Community</a:t>
                </a:r>
              </a:p>
              <a:p>
                <a:pPr eaLnBrk="1" hangingPunct="1"/>
                <a:r>
                  <a:rPr lang="en-US" altLang="en-US" sz="1400" dirty="0"/>
                  <a:t>Cohesion)</a:t>
                </a:r>
              </a:p>
            </p:txBody>
          </p:sp>
          <p:sp>
            <p:nvSpPr>
              <p:cNvPr id="6155" name="Rectangle 11"/>
              <p:cNvSpPr>
                <a:spLocks noChangeArrowheads="1"/>
              </p:cNvSpPr>
              <p:nvPr/>
            </p:nvSpPr>
            <p:spPr bwMode="auto">
              <a:xfrm>
                <a:off x="5257801" y="3505200"/>
                <a:ext cx="1108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i="1"/>
                  <a:t>Inventory</a:t>
                </a:r>
              </a:p>
            </p:txBody>
          </p:sp>
          <p:cxnSp>
            <p:nvCxnSpPr>
              <p:cNvPr id="14" name="Straight Arrow Connector 13"/>
              <p:cNvCxnSpPr/>
              <p:nvPr/>
            </p:nvCxnSpPr>
            <p:spPr>
              <a:xfrm>
                <a:off x="5334000" y="3429000"/>
                <a:ext cx="83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57" name="Rectangle 15"/>
              <p:cNvSpPr>
                <a:spLocks noChangeArrowheads="1"/>
              </p:cNvSpPr>
              <p:nvPr/>
            </p:nvSpPr>
            <p:spPr bwMode="auto">
              <a:xfrm>
                <a:off x="5181601" y="5257800"/>
                <a:ext cx="190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t>Disillusionment</a:t>
                </a:r>
                <a:endParaRPr lang="en-US" altLang="en-US"/>
              </a:p>
            </p:txBody>
          </p:sp>
          <p:sp>
            <p:nvSpPr>
              <p:cNvPr id="6159" name="Rectangle 17"/>
              <p:cNvSpPr>
                <a:spLocks noChangeArrowheads="1"/>
              </p:cNvSpPr>
              <p:nvPr/>
            </p:nvSpPr>
            <p:spPr bwMode="auto">
              <a:xfrm>
                <a:off x="7848600" y="4953001"/>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i="1"/>
                  <a:t>Trigger Events and</a:t>
                </a:r>
              </a:p>
              <a:p>
                <a:pPr eaLnBrk="1" hangingPunct="1"/>
                <a:r>
                  <a:rPr lang="en-US" altLang="en-US" sz="1400" i="1"/>
                  <a:t>Anniversary Reactions</a:t>
                </a:r>
              </a:p>
            </p:txBody>
          </p:sp>
          <p:cxnSp>
            <p:nvCxnSpPr>
              <p:cNvPr id="20" name="Straight Arrow Connector 19"/>
              <p:cNvCxnSpPr/>
              <p:nvPr/>
            </p:nvCxnSpPr>
            <p:spPr>
              <a:xfrm rot="5400000" flipH="1" flipV="1">
                <a:off x="8115301" y="4838701"/>
                <a:ext cx="2286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116094" y="4609306"/>
                <a:ext cx="533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62" name="Rectangle 22"/>
              <p:cNvSpPr>
                <a:spLocks noChangeArrowheads="1"/>
              </p:cNvSpPr>
              <p:nvPr/>
            </p:nvSpPr>
            <p:spPr bwMode="auto">
              <a:xfrm>
                <a:off x="8089529" y="2395258"/>
                <a:ext cx="2133600" cy="9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Reconstruction / Recovery</a:t>
                </a:r>
              </a:p>
              <a:p>
                <a:pPr eaLnBrk="1" hangingPunct="1"/>
                <a:r>
                  <a:rPr lang="en-US" altLang="en-US" sz="1400" dirty="0"/>
                  <a:t>A New Beginning</a:t>
                </a:r>
              </a:p>
            </p:txBody>
          </p:sp>
          <p:sp>
            <p:nvSpPr>
              <p:cNvPr id="6163" name="Rectangle 23"/>
              <p:cNvSpPr>
                <a:spLocks noChangeArrowheads="1"/>
              </p:cNvSpPr>
              <p:nvPr/>
            </p:nvSpPr>
            <p:spPr bwMode="auto">
              <a:xfrm>
                <a:off x="2057400" y="5627689"/>
                <a:ext cx="807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1400" b="1" dirty="0"/>
                  <a:t>1 to 3 Days------------------------------TIME-------------------------------------------- 1 to 3 Years</a:t>
                </a:r>
                <a:endParaRPr lang="en-US" altLang="en-US" sz="1400" dirty="0"/>
              </a:p>
            </p:txBody>
          </p:sp>
          <p:sp>
            <p:nvSpPr>
              <p:cNvPr id="3" name="TextBox 2"/>
              <p:cNvSpPr txBox="1"/>
              <p:nvPr/>
            </p:nvSpPr>
            <p:spPr>
              <a:xfrm>
                <a:off x="1752600" y="6106057"/>
                <a:ext cx="1600200" cy="393158"/>
              </a:xfrm>
              <a:prstGeom prst="rect">
                <a:avLst/>
              </a:prstGeom>
              <a:solidFill>
                <a:schemeClr val="accent4">
                  <a:lumMod val="75000"/>
                </a:schemeClr>
              </a:solidFill>
            </p:spPr>
            <p:txBody>
              <a:bodyPr wrap="square">
                <a:spAutoFit/>
              </a:bodyPr>
              <a:lstStyle/>
              <a:p>
                <a:pPr algn="ctr">
                  <a:defRPr/>
                </a:pPr>
                <a:r>
                  <a:rPr lang="en-US" b="1" dirty="0">
                    <a:solidFill>
                      <a:schemeClr val="bg1"/>
                    </a:solidFill>
                  </a:rPr>
                  <a:t>Preparedness</a:t>
                </a:r>
              </a:p>
            </p:txBody>
          </p:sp>
          <p:sp>
            <p:nvSpPr>
              <p:cNvPr id="24" name="TextBox 23"/>
              <p:cNvSpPr txBox="1"/>
              <p:nvPr/>
            </p:nvSpPr>
            <p:spPr>
              <a:xfrm>
                <a:off x="4953001" y="6121933"/>
                <a:ext cx="3886200" cy="393158"/>
              </a:xfrm>
              <a:prstGeom prst="rect">
                <a:avLst/>
              </a:prstGeom>
              <a:solidFill>
                <a:schemeClr val="accent3">
                  <a:lumMod val="50000"/>
                </a:schemeClr>
              </a:solidFill>
            </p:spPr>
            <p:txBody>
              <a:bodyPr wrap="square">
                <a:spAutoFit/>
              </a:bodyPr>
              <a:lstStyle/>
              <a:p>
                <a:pPr algn="ctr">
                  <a:defRPr/>
                </a:pPr>
                <a:r>
                  <a:rPr lang="en-US" b="1" dirty="0">
                    <a:solidFill>
                      <a:schemeClr val="bg1"/>
                    </a:solidFill>
                  </a:rPr>
                  <a:t>Short and Long Term Recovery</a:t>
                </a:r>
              </a:p>
            </p:txBody>
          </p:sp>
          <p:sp>
            <p:nvSpPr>
              <p:cNvPr id="25" name="TextBox 24"/>
              <p:cNvSpPr txBox="1"/>
              <p:nvPr/>
            </p:nvSpPr>
            <p:spPr>
              <a:xfrm>
                <a:off x="8818564" y="6121932"/>
                <a:ext cx="1760537" cy="393158"/>
              </a:xfrm>
              <a:prstGeom prst="rect">
                <a:avLst/>
              </a:prstGeom>
              <a:solidFill>
                <a:schemeClr val="accent3">
                  <a:lumMod val="50000"/>
                </a:schemeClr>
              </a:solidFill>
            </p:spPr>
            <p:txBody>
              <a:bodyPr>
                <a:spAutoFit/>
              </a:bodyPr>
              <a:lstStyle/>
              <a:p>
                <a:pPr algn="ctr">
                  <a:defRPr/>
                </a:pPr>
                <a:r>
                  <a:rPr lang="en-US" b="1" dirty="0">
                    <a:solidFill>
                      <a:schemeClr val="bg1"/>
                    </a:solidFill>
                  </a:rPr>
                  <a:t>Development</a:t>
                </a:r>
              </a:p>
            </p:txBody>
          </p:sp>
        </p:grpSp>
      </p:grpSp>
      <p:sp>
        <p:nvSpPr>
          <p:cNvPr id="8" name="Slide Number Placeholder 7">
            <a:extLst>
              <a:ext uri="{FF2B5EF4-FFF2-40B4-BE49-F238E27FC236}">
                <a16:creationId xmlns:a16="http://schemas.microsoft.com/office/drawing/2014/main" id="{9D87ADDC-CAFF-4660-9689-9CD1B5A08320}"/>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9" name="TextBox 8">
            <a:extLst>
              <a:ext uri="{FF2B5EF4-FFF2-40B4-BE49-F238E27FC236}">
                <a16:creationId xmlns:a16="http://schemas.microsoft.com/office/drawing/2014/main" id="{DA221FD1-0D39-4CFF-B897-F088302D69D9}"/>
              </a:ext>
            </a:extLst>
          </p:cNvPr>
          <p:cNvSpPr txBox="1"/>
          <p:nvPr/>
        </p:nvSpPr>
        <p:spPr>
          <a:xfrm>
            <a:off x="7336490" y="1071344"/>
            <a:ext cx="4447687" cy="1015663"/>
          </a:xfrm>
          <a:prstGeom prst="rect">
            <a:avLst/>
          </a:prstGeom>
          <a:noFill/>
        </p:spPr>
        <p:txBody>
          <a:bodyPr wrap="square" rtlCol="0">
            <a:spAutoFit/>
          </a:bodyPr>
          <a:lstStyle/>
          <a:p>
            <a:r>
              <a:rPr lang="en-US" sz="2000" b="1" i="1" dirty="0"/>
              <a:t>The implications of a longer-term problem are significant and should be part of planning and mitigation efforts</a:t>
            </a:r>
          </a:p>
        </p:txBody>
      </p:sp>
      <p:sp>
        <p:nvSpPr>
          <p:cNvPr id="10" name="TextBox 9">
            <a:extLst>
              <a:ext uri="{FF2B5EF4-FFF2-40B4-BE49-F238E27FC236}">
                <a16:creationId xmlns:a16="http://schemas.microsoft.com/office/drawing/2014/main" id="{7D18DDCE-6335-4EE1-8FF3-A9B5359D0FEA}"/>
              </a:ext>
            </a:extLst>
          </p:cNvPr>
          <p:cNvSpPr txBox="1"/>
          <p:nvPr/>
        </p:nvSpPr>
        <p:spPr>
          <a:xfrm>
            <a:off x="1523837" y="5212689"/>
            <a:ext cx="1558119" cy="369332"/>
          </a:xfrm>
          <a:prstGeom prst="rect">
            <a:avLst/>
          </a:prstGeom>
          <a:noFill/>
        </p:spPr>
        <p:txBody>
          <a:bodyPr wrap="none" rtlCol="0">
            <a:spAutoFit/>
          </a:bodyPr>
          <a:lstStyle/>
          <a:p>
            <a:r>
              <a:rPr lang="en-US" dirty="0"/>
              <a:t>*Typical Crisis</a:t>
            </a:r>
          </a:p>
        </p:txBody>
      </p:sp>
      <p:sp>
        <p:nvSpPr>
          <p:cNvPr id="30" name="TextBox 29">
            <a:extLst>
              <a:ext uri="{FF2B5EF4-FFF2-40B4-BE49-F238E27FC236}">
                <a16:creationId xmlns:a16="http://schemas.microsoft.com/office/drawing/2014/main" id="{A287FECA-F69C-41CA-B316-700180D66CD5}"/>
              </a:ext>
            </a:extLst>
          </p:cNvPr>
          <p:cNvSpPr txBox="1"/>
          <p:nvPr/>
        </p:nvSpPr>
        <p:spPr>
          <a:xfrm>
            <a:off x="1811653" y="6066974"/>
            <a:ext cx="1112933" cy="369332"/>
          </a:xfrm>
          <a:prstGeom prst="rect">
            <a:avLst/>
          </a:prstGeom>
          <a:noFill/>
        </p:spPr>
        <p:txBody>
          <a:bodyPr wrap="none" rtlCol="0">
            <a:spAutoFit/>
          </a:bodyPr>
          <a:lstStyle/>
          <a:p>
            <a:r>
              <a:rPr lang="en-US" dirty="0"/>
              <a:t>COVID-19</a:t>
            </a:r>
          </a:p>
        </p:txBody>
      </p:sp>
      <p:sp>
        <p:nvSpPr>
          <p:cNvPr id="31" name="Rectangle 23">
            <a:extLst>
              <a:ext uri="{FF2B5EF4-FFF2-40B4-BE49-F238E27FC236}">
                <a16:creationId xmlns:a16="http://schemas.microsoft.com/office/drawing/2014/main" id="{A8084A58-B879-41E6-944B-AB93ADEDAB4F}"/>
              </a:ext>
            </a:extLst>
          </p:cNvPr>
          <p:cNvSpPr>
            <a:spLocks noChangeArrowheads="1"/>
          </p:cNvSpPr>
          <p:nvPr/>
        </p:nvSpPr>
        <p:spPr bwMode="auto">
          <a:xfrm>
            <a:off x="2057400" y="6146995"/>
            <a:ext cx="807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1400" b="1" dirty="0"/>
              <a:t>1 to 2  Months-----------------------------TIME-------------------------------------------- ???? Years</a:t>
            </a:r>
            <a:endParaRPr lang="en-US" altLang="en-US" sz="1400" dirty="0"/>
          </a:p>
        </p:txBody>
      </p:sp>
      <p:sp>
        <p:nvSpPr>
          <p:cNvPr id="11" name="TextBox 10">
            <a:extLst>
              <a:ext uri="{FF2B5EF4-FFF2-40B4-BE49-F238E27FC236}">
                <a16:creationId xmlns:a16="http://schemas.microsoft.com/office/drawing/2014/main" id="{37282A86-CB11-46A5-9EC6-8FE15A0C1CD5}"/>
              </a:ext>
            </a:extLst>
          </p:cNvPr>
          <p:cNvSpPr txBox="1"/>
          <p:nvPr/>
        </p:nvSpPr>
        <p:spPr>
          <a:xfrm>
            <a:off x="6285096" y="6438059"/>
            <a:ext cx="3133422" cy="276999"/>
          </a:xfrm>
          <a:prstGeom prst="rect">
            <a:avLst/>
          </a:prstGeom>
          <a:noFill/>
        </p:spPr>
        <p:txBody>
          <a:bodyPr wrap="none" rtlCol="0">
            <a:spAutoFit/>
          </a:bodyPr>
          <a:lstStyle/>
          <a:p>
            <a:r>
              <a:rPr lang="en-US" sz="1200" dirty="0"/>
              <a:t>* Hurricane, Flood, Earthquake, Tornado, etc.</a:t>
            </a:r>
          </a:p>
        </p:txBody>
      </p:sp>
    </p:spTree>
    <p:extLst>
      <p:ext uri="{BB962C8B-B14F-4D97-AF65-F5344CB8AC3E}">
        <p14:creationId xmlns:p14="http://schemas.microsoft.com/office/powerpoint/2010/main" val="42784015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D0AF-549C-4154-AA6C-8CA999A579EA}"/>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92EF1CB3-B8EC-4A2E-AB11-4C25574F3E13}"/>
              </a:ext>
            </a:extLst>
          </p:cNvPr>
          <p:cNvSpPr>
            <a:spLocks noGrp="1"/>
          </p:cNvSpPr>
          <p:nvPr>
            <p:ph idx="1"/>
          </p:nvPr>
        </p:nvSpPr>
        <p:spPr/>
        <p:txBody>
          <a:bodyPr>
            <a:normAutofit/>
          </a:bodyPr>
          <a:lstStyle/>
          <a:p>
            <a:r>
              <a:rPr lang="en-US" sz="2400" dirty="0">
                <a:hlinkClick r:id="rId2" action="ppaction://hlinksldjump"/>
              </a:rPr>
              <a:t>How Can the Church be the Church in Times of Crisis </a:t>
            </a:r>
            <a:endParaRPr lang="en-US" sz="2400" dirty="0"/>
          </a:p>
          <a:p>
            <a:r>
              <a:rPr lang="en-US" sz="2400" dirty="0">
                <a:hlinkClick r:id="rId3" action="ppaction://hlinksldjump"/>
              </a:rPr>
              <a:t>Understanding the COVID-19 Crisis</a:t>
            </a:r>
            <a:endParaRPr lang="en-US" sz="2400" dirty="0"/>
          </a:p>
          <a:p>
            <a:r>
              <a:rPr lang="en-US" sz="2400" dirty="0">
                <a:hlinkClick r:id="rId4" action="ppaction://hlinksldjump"/>
              </a:rPr>
              <a:t>Additional Questions to Consider</a:t>
            </a:r>
            <a:endParaRPr lang="en-US" sz="2400" dirty="0"/>
          </a:p>
          <a:p>
            <a:r>
              <a:rPr lang="en-US" sz="2400" dirty="0">
                <a:hlinkClick r:id="rId5" action="ppaction://hlinksldjump"/>
              </a:rPr>
              <a:t>Ways to be God’s Hands and Feet While Abiding in Social Distancing</a:t>
            </a:r>
            <a:endParaRPr lang="en-US" sz="2400" dirty="0"/>
          </a:p>
          <a:p>
            <a:r>
              <a:rPr lang="en-US" sz="2400" dirty="0">
                <a:hlinkClick r:id="rId6" action="ppaction://hlinksldjump"/>
              </a:rPr>
              <a:t>Government, Church, Medical and Other Resources</a:t>
            </a:r>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id="{D9BBE8FE-B4BC-4C0F-A89E-95805318FD5A}"/>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1713112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236F-D45F-4E6C-8E35-4A5161A04748}"/>
              </a:ext>
            </a:extLst>
          </p:cNvPr>
          <p:cNvSpPr>
            <a:spLocks noGrp="1"/>
          </p:cNvSpPr>
          <p:nvPr>
            <p:ph type="title"/>
          </p:nvPr>
        </p:nvSpPr>
        <p:spPr/>
        <p:txBody>
          <a:bodyPr/>
          <a:lstStyle/>
          <a:p>
            <a:pPr algn="ctr"/>
            <a:r>
              <a:rPr lang="en-US" dirty="0"/>
              <a:t>Crisis reduces our capacities; ability to think clearly…yet adds many new decisions </a:t>
            </a:r>
          </a:p>
        </p:txBody>
      </p:sp>
      <p:sp>
        <p:nvSpPr>
          <p:cNvPr id="6" name="TextBox 5">
            <a:extLst>
              <a:ext uri="{FF2B5EF4-FFF2-40B4-BE49-F238E27FC236}">
                <a16:creationId xmlns:a16="http://schemas.microsoft.com/office/drawing/2014/main" id="{7997C999-1DCC-4041-86BE-2DEE1A7B3F2C}"/>
              </a:ext>
            </a:extLst>
          </p:cNvPr>
          <p:cNvSpPr txBox="1"/>
          <p:nvPr/>
        </p:nvSpPr>
        <p:spPr>
          <a:xfrm>
            <a:off x="7945256" y="2487487"/>
            <a:ext cx="4246744" cy="2752548"/>
          </a:xfrm>
          <a:prstGeom prst="rect">
            <a:avLst/>
          </a:prstGeom>
          <a:noFill/>
        </p:spPr>
        <p:txBody>
          <a:bodyPr wrap="square" rtlCol="0">
            <a:spAutoFit/>
          </a:bodyPr>
          <a:lstStyle/>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800" b="1" dirty="0">
                <a:solidFill>
                  <a:schemeClr val="tx1">
                    <a:lumMod val="75000"/>
                    <a:lumOff val="25000"/>
                  </a:schemeClr>
                </a:solidFill>
              </a:rPr>
              <a:t>Acknowledge reduced capacity</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800" b="1" dirty="0">
                <a:solidFill>
                  <a:schemeClr val="tx1">
                    <a:lumMod val="75000"/>
                    <a:lumOff val="25000"/>
                  </a:schemeClr>
                </a:solidFill>
              </a:rPr>
              <a:t>Build a new team or expand existing team</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800" b="1" dirty="0">
                <a:solidFill>
                  <a:schemeClr val="tx1">
                    <a:lumMod val="75000"/>
                    <a:lumOff val="25000"/>
                  </a:schemeClr>
                </a:solidFill>
              </a:rPr>
              <a:t>Think ahead</a:t>
            </a:r>
            <a:r>
              <a:rPr lang="en-US" sz="2800" dirty="0">
                <a:solidFill>
                  <a:schemeClr val="tx1">
                    <a:lumMod val="75000"/>
                    <a:lumOff val="25000"/>
                  </a:schemeClr>
                </a:solidFill>
              </a:rPr>
              <a:t>(</a:t>
            </a:r>
            <a:r>
              <a:rPr lang="en-US" sz="1400" dirty="0">
                <a:solidFill>
                  <a:schemeClr val="tx1">
                    <a:lumMod val="75000"/>
                    <a:lumOff val="25000"/>
                  </a:schemeClr>
                </a:solidFill>
              </a:rPr>
              <a:t>Ex. </a:t>
            </a:r>
            <a:r>
              <a:rPr lang="en-US" sz="1400" dirty="0" err="1">
                <a:solidFill>
                  <a:schemeClr val="tx1">
                    <a:lumMod val="75000"/>
                    <a:lumOff val="25000"/>
                  </a:schemeClr>
                </a:solidFill>
              </a:rPr>
              <a:t>Funeal</a:t>
            </a:r>
            <a:r>
              <a:rPr lang="en-US" sz="2800" dirty="0">
                <a:solidFill>
                  <a:schemeClr val="tx1">
                    <a:lumMod val="75000"/>
                    <a:lumOff val="25000"/>
                  </a:schemeClr>
                </a:solidFill>
              </a:rPr>
              <a:t>)</a:t>
            </a:r>
          </a:p>
        </p:txBody>
      </p:sp>
      <p:sp>
        <p:nvSpPr>
          <p:cNvPr id="7" name="Arrow: Right 6">
            <a:extLst>
              <a:ext uri="{FF2B5EF4-FFF2-40B4-BE49-F238E27FC236}">
                <a16:creationId xmlns:a16="http://schemas.microsoft.com/office/drawing/2014/main" id="{A8FFD693-18C5-4138-88E8-7FF948B77FEA}"/>
              </a:ext>
            </a:extLst>
          </p:cNvPr>
          <p:cNvSpPr/>
          <p:nvPr/>
        </p:nvSpPr>
        <p:spPr>
          <a:xfrm>
            <a:off x="6392091" y="2934789"/>
            <a:ext cx="1306286" cy="1898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7FCCACF0-87A2-495D-A66F-DD9DD721EE18}"/>
              </a:ext>
            </a:extLst>
          </p:cNvPr>
          <p:cNvSpPr>
            <a:spLocks noGrp="1"/>
          </p:cNvSpPr>
          <p:nvPr>
            <p:ph type="sldNum" sz="quarter" idx="12"/>
          </p:nvPr>
        </p:nvSpPr>
        <p:spPr/>
        <p:txBody>
          <a:bodyPr/>
          <a:lstStyle/>
          <a:p>
            <a:fld id="{3A98EE3D-8CD1-4C3F-BD1C-C98C9596463C}" type="slidenum">
              <a:rPr lang="en-US" smtClean="0"/>
              <a:t>20</a:t>
            </a:fld>
            <a:endParaRPr lang="en-US" dirty="0"/>
          </a:p>
        </p:txBody>
      </p:sp>
      <p:pic>
        <p:nvPicPr>
          <p:cNvPr id="10" name="Content Placeholder 9">
            <a:extLst>
              <a:ext uri="{FF2B5EF4-FFF2-40B4-BE49-F238E27FC236}">
                <a16:creationId xmlns:a16="http://schemas.microsoft.com/office/drawing/2014/main" id="{47A112A1-79C3-4051-BAF0-ACC488F7260E}"/>
              </a:ext>
            </a:extLst>
          </p:cNvPr>
          <p:cNvPicPr>
            <a:picLocks noGrp="1" noChangeAspect="1"/>
          </p:cNvPicPr>
          <p:nvPr>
            <p:ph sz="half" idx="1"/>
          </p:nvPr>
        </p:nvPicPr>
        <p:blipFill>
          <a:blip r:embed="rId3"/>
          <a:stretch>
            <a:fillRect/>
          </a:stretch>
        </p:blipFill>
        <p:spPr>
          <a:xfrm>
            <a:off x="605610" y="2243178"/>
            <a:ext cx="5194300" cy="3581717"/>
          </a:xfrm>
          <a:prstGeom prst="rect">
            <a:avLst/>
          </a:prstGeom>
        </p:spPr>
      </p:pic>
      <p:sp>
        <p:nvSpPr>
          <p:cNvPr id="11" name="Rectangle 10">
            <a:extLst>
              <a:ext uri="{FF2B5EF4-FFF2-40B4-BE49-F238E27FC236}">
                <a16:creationId xmlns:a16="http://schemas.microsoft.com/office/drawing/2014/main" id="{CB4D0843-5995-49A9-934B-B13676F47F62}"/>
              </a:ext>
            </a:extLst>
          </p:cNvPr>
          <p:cNvSpPr/>
          <p:nvPr/>
        </p:nvSpPr>
        <p:spPr>
          <a:xfrm>
            <a:off x="1756211" y="3863761"/>
            <a:ext cx="3344091" cy="1938992"/>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rPr>
              <a:t>Uncertainty</a:t>
            </a:r>
          </a:p>
          <a:p>
            <a:r>
              <a:rPr lang="en-US" sz="2400" b="1" dirty="0">
                <a:solidFill>
                  <a:schemeClr val="bg1"/>
                </a:solidFill>
                <a:effectLst>
                  <a:outerShdw blurRad="38100" dist="38100" dir="2700000" algn="tl">
                    <a:srgbClr val="000000">
                      <a:alpha val="43137"/>
                    </a:srgbClr>
                  </a:outerShdw>
                </a:effectLst>
              </a:rPr>
              <a:t>Fear, Anxiety, and Dread</a:t>
            </a:r>
          </a:p>
          <a:p>
            <a:r>
              <a:rPr lang="en-US" sz="2400" b="1" dirty="0">
                <a:solidFill>
                  <a:schemeClr val="bg1"/>
                </a:solidFill>
                <a:effectLst>
                  <a:outerShdw blurRad="38100" dist="38100" dir="2700000" algn="tl">
                    <a:srgbClr val="000000">
                      <a:alpha val="43137"/>
                    </a:srgbClr>
                  </a:outerShdw>
                </a:effectLst>
              </a:rPr>
              <a:t>Hopelessness and Helplessness</a:t>
            </a:r>
          </a:p>
          <a:p>
            <a:r>
              <a:rPr lang="en-US" sz="2400" b="1" dirty="0">
                <a:solidFill>
                  <a:schemeClr val="bg1"/>
                </a:solidFill>
                <a:effectLst>
                  <a:outerShdw blurRad="38100" dist="38100" dir="2700000" algn="tl">
                    <a:srgbClr val="000000">
                      <a:alpha val="43137"/>
                    </a:srgbClr>
                  </a:outerShdw>
                </a:effectLst>
              </a:rPr>
              <a:t>Denial</a:t>
            </a:r>
          </a:p>
        </p:txBody>
      </p:sp>
      <p:sp>
        <p:nvSpPr>
          <p:cNvPr id="12" name="TextBox 11">
            <a:extLst>
              <a:ext uri="{FF2B5EF4-FFF2-40B4-BE49-F238E27FC236}">
                <a16:creationId xmlns:a16="http://schemas.microsoft.com/office/drawing/2014/main" id="{FEA13CD3-257E-4486-BADD-A7A66C55E983}"/>
              </a:ext>
            </a:extLst>
          </p:cNvPr>
          <p:cNvSpPr txBox="1"/>
          <p:nvPr/>
        </p:nvSpPr>
        <p:spPr>
          <a:xfrm>
            <a:off x="1756211" y="1574225"/>
            <a:ext cx="7556171" cy="369332"/>
          </a:xfrm>
          <a:prstGeom prst="rect">
            <a:avLst/>
          </a:prstGeom>
          <a:noFill/>
        </p:spPr>
        <p:txBody>
          <a:bodyPr wrap="none" rtlCol="0">
            <a:spAutoFit/>
          </a:bodyPr>
          <a:lstStyle/>
          <a:p>
            <a:r>
              <a:rPr lang="en-US" dirty="0"/>
              <a:t>Every decision now may be weighty… can I/should I go to the grocery store? </a:t>
            </a:r>
          </a:p>
        </p:txBody>
      </p:sp>
      <p:sp>
        <p:nvSpPr>
          <p:cNvPr id="13" name="TextBox 12">
            <a:extLst>
              <a:ext uri="{FF2B5EF4-FFF2-40B4-BE49-F238E27FC236}">
                <a16:creationId xmlns:a16="http://schemas.microsoft.com/office/drawing/2014/main" id="{B78D8336-B5E4-472E-A9B2-09272326DF70}"/>
              </a:ext>
            </a:extLst>
          </p:cNvPr>
          <p:cNvSpPr txBox="1"/>
          <p:nvPr/>
        </p:nvSpPr>
        <p:spPr>
          <a:xfrm>
            <a:off x="1621410" y="5992175"/>
            <a:ext cx="9214189" cy="461665"/>
          </a:xfrm>
          <a:prstGeom prst="rect">
            <a:avLst/>
          </a:prstGeom>
          <a:noFill/>
        </p:spPr>
        <p:txBody>
          <a:bodyPr wrap="none" rtlCol="0">
            <a:spAutoFit/>
          </a:bodyPr>
          <a:lstStyle/>
          <a:p>
            <a:r>
              <a:rPr lang="en-US" sz="2400" dirty="0"/>
              <a:t>Frequently in crisis times, structures and process need to be adapted!</a:t>
            </a:r>
          </a:p>
        </p:txBody>
      </p:sp>
    </p:spTree>
    <p:extLst>
      <p:ext uri="{BB962C8B-B14F-4D97-AF65-F5344CB8AC3E}">
        <p14:creationId xmlns:p14="http://schemas.microsoft.com/office/powerpoint/2010/main" val="290300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F16D-F515-4B58-A0D2-3CCB295DF368}"/>
              </a:ext>
            </a:extLst>
          </p:cNvPr>
          <p:cNvSpPr>
            <a:spLocks noGrp="1"/>
          </p:cNvSpPr>
          <p:nvPr>
            <p:ph type="title"/>
          </p:nvPr>
        </p:nvSpPr>
        <p:spPr>
          <a:xfrm>
            <a:off x="581192" y="379939"/>
            <a:ext cx="11029616" cy="1188720"/>
          </a:xfrm>
        </p:spPr>
        <p:txBody>
          <a:bodyPr/>
          <a:lstStyle/>
          <a:p>
            <a:r>
              <a:rPr lang="en-US" dirty="0"/>
              <a:t>Planning and adapting is mandatory </a:t>
            </a:r>
          </a:p>
        </p:txBody>
      </p:sp>
      <p:sp>
        <p:nvSpPr>
          <p:cNvPr id="3" name="Content Placeholder 2">
            <a:extLst>
              <a:ext uri="{FF2B5EF4-FFF2-40B4-BE49-F238E27FC236}">
                <a16:creationId xmlns:a16="http://schemas.microsoft.com/office/drawing/2014/main" id="{E6C3686E-A1D9-4B26-BD1A-2AB48DEE5CA3}"/>
              </a:ext>
            </a:extLst>
          </p:cNvPr>
          <p:cNvSpPr>
            <a:spLocks noGrp="1"/>
          </p:cNvSpPr>
          <p:nvPr>
            <p:ph idx="1"/>
          </p:nvPr>
        </p:nvSpPr>
        <p:spPr>
          <a:xfrm>
            <a:off x="793467" y="1587192"/>
            <a:ext cx="5645434" cy="4890869"/>
          </a:xfrm>
        </p:spPr>
        <p:txBody>
          <a:bodyPr>
            <a:noAutofit/>
          </a:bodyPr>
          <a:lstStyle/>
          <a:p>
            <a:pPr lvl="0"/>
            <a:r>
              <a:rPr lang="en-US" sz="1600" dirty="0"/>
              <a:t>Establish a dedicated team to create/update the Church’s crisis response plans </a:t>
            </a:r>
          </a:p>
          <a:p>
            <a:pPr lvl="0"/>
            <a:r>
              <a:rPr lang="en-US" sz="1600" dirty="0"/>
              <a:t>Develop and execute a communications strategy and plan </a:t>
            </a:r>
          </a:p>
          <a:p>
            <a:pPr lvl="0"/>
            <a:r>
              <a:rPr lang="en-US" sz="1600" dirty="0"/>
              <a:t>Define criteria for cancelling / restarting services and using an online / streaming format </a:t>
            </a:r>
          </a:p>
          <a:p>
            <a:pPr lvl="0"/>
            <a:r>
              <a:rPr lang="en-US" sz="1600" dirty="0"/>
              <a:t>Review and revise service elements, e.g., communion, offerings, greeting, etc.</a:t>
            </a:r>
          </a:p>
          <a:p>
            <a:pPr lvl="0"/>
            <a:r>
              <a:rPr lang="en-US" sz="1600" dirty="0"/>
              <a:t>Develop an approach for caring for older/vulnerable members </a:t>
            </a:r>
          </a:p>
          <a:p>
            <a:pPr lvl="0"/>
            <a:r>
              <a:rPr lang="en-US" sz="1600" dirty="0"/>
              <a:t>Adjust outreach programs to minister to the needs of the community</a:t>
            </a:r>
          </a:p>
          <a:p>
            <a:pPr lvl="0"/>
            <a:r>
              <a:rPr lang="en-US" sz="1600" dirty="0"/>
              <a:t>Encourage online giving / offering options </a:t>
            </a:r>
          </a:p>
          <a:p>
            <a:pPr lvl="0"/>
            <a:r>
              <a:rPr lang="en-US" sz="1600" dirty="0"/>
              <a:t>Establish enhanced approach to cleaning church facilities</a:t>
            </a:r>
          </a:p>
        </p:txBody>
      </p:sp>
      <p:sp>
        <p:nvSpPr>
          <p:cNvPr id="5" name="Slide Number Placeholder 4">
            <a:extLst>
              <a:ext uri="{FF2B5EF4-FFF2-40B4-BE49-F238E27FC236}">
                <a16:creationId xmlns:a16="http://schemas.microsoft.com/office/drawing/2014/main" id="{0AF2EED9-072D-4C97-9EDF-C2FF925FE0D8}"/>
              </a:ext>
            </a:extLst>
          </p:cNvPr>
          <p:cNvSpPr>
            <a:spLocks noGrp="1"/>
          </p:cNvSpPr>
          <p:nvPr>
            <p:ph type="sldNum" sz="quarter" idx="12"/>
          </p:nvPr>
        </p:nvSpPr>
        <p:spPr/>
        <p:txBody>
          <a:bodyPr/>
          <a:lstStyle/>
          <a:p>
            <a:fld id="{3A98EE3D-8CD1-4C3F-BD1C-C98C9596463C}" type="slidenum">
              <a:rPr lang="en-US" smtClean="0"/>
              <a:t>21</a:t>
            </a:fld>
            <a:endParaRPr lang="en-US" dirty="0"/>
          </a:p>
        </p:txBody>
      </p:sp>
      <p:sp>
        <p:nvSpPr>
          <p:cNvPr id="6" name="Rectangle 5">
            <a:extLst>
              <a:ext uri="{FF2B5EF4-FFF2-40B4-BE49-F238E27FC236}">
                <a16:creationId xmlns:a16="http://schemas.microsoft.com/office/drawing/2014/main" id="{ED31E834-020A-4097-86E0-E4C24834756D}"/>
              </a:ext>
            </a:extLst>
          </p:cNvPr>
          <p:cNvSpPr/>
          <p:nvPr/>
        </p:nvSpPr>
        <p:spPr>
          <a:xfrm>
            <a:off x="7082443" y="1587192"/>
            <a:ext cx="4738253" cy="4548938"/>
          </a:xfrm>
          <a:prstGeom prst="rect">
            <a:avLst/>
          </a:prstGeom>
        </p:spPr>
        <p:txBody>
          <a:bodyPr wrap="square">
            <a:spAutoFit/>
          </a:bodyPr>
          <a:lstStyle/>
          <a:p>
            <a:r>
              <a:rPr lang="en-US" b="1" dirty="0"/>
              <a:t>Actions / Questions to Consider:</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What are the criteria to cancel all physical meetings, small groups, etc.?</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Can we provide technology training for community / small group leaders if needed?</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What are the criteria to restart worship services at the Church facility?</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Will we need to revise elements of the service when we begin meeting again in person?</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Will giving be impacted?</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Should we request additional donations for benevolence?</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sz="1600" dirty="0">
                <a:solidFill>
                  <a:schemeClr val="tx1">
                    <a:lumMod val="75000"/>
                    <a:lumOff val="25000"/>
                  </a:schemeClr>
                </a:solidFill>
              </a:rPr>
              <a:t>What future issues will the Church face as a result of the present crisis?</a:t>
            </a:r>
          </a:p>
        </p:txBody>
      </p:sp>
    </p:spTree>
    <p:extLst>
      <p:ext uri="{BB962C8B-B14F-4D97-AF65-F5344CB8AC3E}">
        <p14:creationId xmlns:p14="http://schemas.microsoft.com/office/powerpoint/2010/main" val="140433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4F47-5F30-45D0-8BF2-3223360D6DDF}"/>
              </a:ext>
            </a:extLst>
          </p:cNvPr>
          <p:cNvSpPr>
            <a:spLocks noGrp="1"/>
          </p:cNvSpPr>
          <p:nvPr>
            <p:ph type="title"/>
          </p:nvPr>
        </p:nvSpPr>
        <p:spPr>
          <a:xfrm>
            <a:off x="581190" y="707880"/>
            <a:ext cx="11029616" cy="988332"/>
          </a:xfrm>
        </p:spPr>
        <p:txBody>
          <a:bodyPr/>
          <a:lstStyle/>
          <a:p>
            <a:r>
              <a:rPr lang="en-US" dirty="0"/>
              <a:t>Communications are critical to church members, volunteers, church staff, and the community</a:t>
            </a:r>
          </a:p>
        </p:txBody>
      </p:sp>
      <p:sp>
        <p:nvSpPr>
          <p:cNvPr id="3" name="Content Placeholder 2">
            <a:extLst>
              <a:ext uri="{FF2B5EF4-FFF2-40B4-BE49-F238E27FC236}">
                <a16:creationId xmlns:a16="http://schemas.microsoft.com/office/drawing/2014/main" id="{7EF5F93C-EABA-48DA-AB13-CE3091EB7E52}"/>
              </a:ext>
            </a:extLst>
          </p:cNvPr>
          <p:cNvSpPr>
            <a:spLocks noGrp="1"/>
          </p:cNvSpPr>
          <p:nvPr>
            <p:ph sz="half" idx="1"/>
          </p:nvPr>
        </p:nvSpPr>
        <p:spPr>
          <a:xfrm>
            <a:off x="784391" y="1994263"/>
            <a:ext cx="5311607" cy="3545929"/>
          </a:xfrm>
        </p:spPr>
        <p:txBody>
          <a:bodyPr>
            <a:normAutofit lnSpcReduction="10000"/>
          </a:bodyPr>
          <a:lstStyle/>
          <a:p>
            <a:pPr marL="0" indent="0">
              <a:buNone/>
            </a:pPr>
            <a:r>
              <a:rPr lang="en-US" b="1" dirty="0"/>
              <a:t>Key Messages:</a:t>
            </a:r>
          </a:p>
          <a:p>
            <a:r>
              <a:rPr lang="en-US" dirty="0"/>
              <a:t>We do not fear, we are children of the King</a:t>
            </a:r>
          </a:p>
          <a:p>
            <a:r>
              <a:rPr lang="en-US" dirty="0"/>
              <a:t>Church leaders have a plan and are staying up-to-date on recommendations of health authorities and local, state, and the national government</a:t>
            </a:r>
          </a:p>
          <a:p>
            <a:r>
              <a:rPr lang="en-US" dirty="0"/>
              <a:t>This crisis offers an opportunity to reach lost people and proclaim the message of hope that is in us</a:t>
            </a:r>
          </a:p>
          <a:p>
            <a:r>
              <a:rPr lang="en-US" dirty="0"/>
              <a:t>Reach out to others in the Church often</a:t>
            </a:r>
          </a:p>
          <a:p>
            <a:r>
              <a:rPr lang="en-US" dirty="0"/>
              <a:t>Contact Community/Small group leaders / Elders if you need help / have concerns</a:t>
            </a:r>
          </a:p>
          <a:p>
            <a:endParaRPr lang="en-US" dirty="0"/>
          </a:p>
        </p:txBody>
      </p:sp>
      <p:sp>
        <p:nvSpPr>
          <p:cNvPr id="4" name="Content Placeholder 3">
            <a:extLst>
              <a:ext uri="{FF2B5EF4-FFF2-40B4-BE49-F238E27FC236}">
                <a16:creationId xmlns:a16="http://schemas.microsoft.com/office/drawing/2014/main" id="{BEF735D5-942A-4A79-B403-B5B7DD3B6C50}"/>
              </a:ext>
            </a:extLst>
          </p:cNvPr>
          <p:cNvSpPr>
            <a:spLocks noGrp="1"/>
          </p:cNvSpPr>
          <p:nvPr>
            <p:ph sz="half" idx="2"/>
          </p:nvPr>
        </p:nvSpPr>
        <p:spPr>
          <a:xfrm>
            <a:off x="6429826" y="1994263"/>
            <a:ext cx="5180978" cy="3545929"/>
          </a:xfrm>
        </p:spPr>
        <p:txBody>
          <a:bodyPr>
            <a:normAutofit lnSpcReduction="10000"/>
          </a:bodyPr>
          <a:lstStyle/>
          <a:p>
            <a:r>
              <a:rPr lang="en-US" dirty="0"/>
              <a:t>Use Simple Messages</a:t>
            </a:r>
          </a:p>
          <a:p>
            <a:r>
              <a:rPr lang="en-US" dirty="0"/>
              <a:t>Messages Come from Elders / Church Leadership</a:t>
            </a:r>
          </a:p>
          <a:p>
            <a:r>
              <a:rPr lang="en-US" dirty="0"/>
              <a:t>Keep Messages Consistent</a:t>
            </a:r>
          </a:p>
          <a:p>
            <a:r>
              <a:rPr lang="en-US" dirty="0"/>
              <a:t>Release Accurate Messages as Soon as Possible</a:t>
            </a:r>
          </a:p>
        </p:txBody>
      </p:sp>
      <p:sp>
        <p:nvSpPr>
          <p:cNvPr id="6" name="Slide Number Placeholder 5">
            <a:extLst>
              <a:ext uri="{FF2B5EF4-FFF2-40B4-BE49-F238E27FC236}">
                <a16:creationId xmlns:a16="http://schemas.microsoft.com/office/drawing/2014/main" id="{0615119D-759F-4ADF-8AB4-61CFE7E0DD1F}"/>
              </a:ext>
            </a:extLst>
          </p:cNvPr>
          <p:cNvSpPr>
            <a:spLocks noGrp="1"/>
          </p:cNvSpPr>
          <p:nvPr>
            <p:ph type="sldNum" sz="quarter" idx="12"/>
          </p:nvPr>
        </p:nvSpPr>
        <p:spPr/>
        <p:txBody>
          <a:bodyPr/>
          <a:lstStyle/>
          <a:p>
            <a:fld id="{3A98EE3D-8CD1-4C3F-BD1C-C98C9596463C}" type="slidenum">
              <a:rPr lang="en-US" smtClean="0"/>
              <a:t>22</a:t>
            </a:fld>
            <a:endParaRPr lang="en-US" dirty="0"/>
          </a:p>
        </p:txBody>
      </p:sp>
      <p:sp>
        <p:nvSpPr>
          <p:cNvPr id="7" name="Rectangle 6">
            <a:extLst>
              <a:ext uri="{FF2B5EF4-FFF2-40B4-BE49-F238E27FC236}">
                <a16:creationId xmlns:a16="http://schemas.microsoft.com/office/drawing/2014/main" id="{BDEED71A-C1E6-4EFA-964B-5EEB09360B43}"/>
              </a:ext>
            </a:extLst>
          </p:cNvPr>
          <p:cNvSpPr/>
          <p:nvPr/>
        </p:nvSpPr>
        <p:spPr>
          <a:xfrm>
            <a:off x="441232" y="5592917"/>
            <a:ext cx="7701280" cy="830997"/>
          </a:xfrm>
          <a:prstGeom prst="rect">
            <a:avLst/>
          </a:prstGeom>
        </p:spPr>
        <p:txBody>
          <a:bodyPr wrap="square">
            <a:spAutoFit/>
          </a:bodyPr>
          <a:lstStyle/>
          <a:p>
            <a:r>
              <a:rPr lang="en-US" sz="1600" b="1" dirty="0">
                <a:solidFill>
                  <a:srgbClr val="201F1E"/>
                </a:solidFill>
                <a:latin typeface="Segoe UI" panose="020B0502040204020203" pitchFamily="34" charset="0"/>
                <a:ea typeface="Calibri" panose="020F0502020204030204" pitchFamily="34" charset="0"/>
              </a:rPr>
              <a:t>John 14:27</a:t>
            </a:r>
          </a:p>
          <a:p>
            <a:r>
              <a:rPr lang="en-US" sz="1600" i="1" dirty="0">
                <a:solidFill>
                  <a:srgbClr val="201F1E"/>
                </a:solidFill>
                <a:latin typeface="Segoe UI" panose="020B0502040204020203" pitchFamily="34" charset="0"/>
                <a:ea typeface="Calibri" panose="020F0502020204030204" pitchFamily="34" charset="0"/>
              </a:rPr>
              <a:t>Peace I leave with you; my peace I give to you. Not as the world gives do I give to you. Let not your hearts be troubled, neither let them be afraid.</a:t>
            </a:r>
            <a:endParaRPr lang="en-US" sz="1600" i="1" dirty="0"/>
          </a:p>
        </p:txBody>
      </p:sp>
    </p:spTree>
    <p:extLst>
      <p:ext uri="{BB962C8B-B14F-4D97-AF65-F5344CB8AC3E}">
        <p14:creationId xmlns:p14="http://schemas.microsoft.com/office/powerpoint/2010/main" val="1481191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F16D-F515-4B58-A0D2-3CCB295DF368}"/>
              </a:ext>
            </a:extLst>
          </p:cNvPr>
          <p:cNvSpPr>
            <a:spLocks noGrp="1"/>
          </p:cNvSpPr>
          <p:nvPr>
            <p:ph type="title"/>
          </p:nvPr>
        </p:nvSpPr>
        <p:spPr>
          <a:xfrm>
            <a:off x="581191" y="394586"/>
            <a:ext cx="11029616" cy="1188720"/>
          </a:xfrm>
        </p:spPr>
        <p:txBody>
          <a:bodyPr/>
          <a:lstStyle/>
          <a:p>
            <a:r>
              <a:rPr lang="en-US" dirty="0"/>
              <a:t>Continuity of ministry is critical to the health of the body</a:t>
            </a:r>
          </a:p>
        </p:txBody>
      </p:sp>
      <p:sp>
        <p:nvSpPr>
          <p:cNvPr id="3" name="Content Placeholder 2">
            <a:extLst>
              <a:ext uri="{FF2B5EF4-FFF2-40B4-BE49-F238E27FC236}">
                <a16:creationId xmlns:a16="http://schemas.microsoft.com/office/drawing/2014/main" id="{E6C3686E-A1D9-4B26-BD1A-2AB48DEE5CA3}"/>
              </a:ext>
            </a:extLst>
          </p:cNvPr>
          <p:cNvSpPr>
            <a:spLocks noGrp="1"/>
          </p:cNvSpPr>
          <p:nvPr>
            <p:ph idx="1"/>
          </p:nvPr>
        </p:nvSpPr>
        <p:spPr>
          <a:xfrm>
            <a:off x="656518" y="1583306"/>
            <a:ext cx="6186492" cy="1314434"/>
          </a:xfrm>
        </p:spPr>
        <p:txBody>
          <a:bodyPr>
            <a:normAutofit/>
          </a:bodyPr>
          <a:lstStyle/>
          <a:p>
            <a:pPr marL="0" indent="0" algn="ctr">
              <a:buNone/>
            </a:pPr>
            <a:r>
              <a:rPr lang="en-US" sz="2800" b="1" i="1" dirty="0"/>
              <a:t>How can the Church be the Church in the present context?</a:t>
            </a:r>
          </a:p>
        </p:txBody>
      </p:sp>
      <p:sp>
        <p:nvSpPr>
          <p:cNvPr id="5" name="Slide Number Placeholder 4">
            <a:extLst>
              <a:ext uri="{FF2B5EF4-FFF2-40B4-BE49-F238E27FC236}">
                <a16:creationId xmlns:a16="http://schemas.microsoft.com/office/drawing/2014/main" id="{00A24E06-9410-468E-8A69-B94E1B913440}"/>
              </a:ext>
            </a:extLst>
          </p:cNvPr>
          <p:cNvSpPr>
            <a:spLocks noGrp="1"/>
          </p:cNvSpPr>
          <p:nvPr>
            <p:ph type="sldNum" sz="quarter" idx="12"/>
          </p:nvPr>
        </p:nvSpPr>
        <p:spPr/>
        <p:txBody>
          <a:bodyPr/>
          <a:lstStyle/>
          <a:p>
            <a:fld id="{3A98EE3D-8CD1-4C3F-BD1C-C98C9596463C}" type="slidenum">
              <a:rPr lang="en-US" smtClean="0"/>
              <a:t>23</a:t>
            </a:fld>
            <a:endParaRPr lang="en-US" dirty="0"/>
          </a:p>
        </p:txBody>
      </p:sp>
      <p:sp>
        <p:nvSpPr>
          <p:cNvPr id="6" name="TextBox 5">
            <a:extLst>
              <a:ext uri="{FF2B5EF4-FFF2-40B4-BE49-F238E27FC236}">
                <a16:creationId xmlns:a16="http://schemas.microsoft.com/office/drawing/2014/main" id="{5470BED4-11F4-4D23-B581-AD9D6A4E7FA6}"/>
              </a:ext>
            </a:extLst>
          </p:cNvPr>
          <p:cNvSpPr txBox="1"/>
          <p:nvPr/>
        </p:nvSpPr>
        <p:spPr>
          <a:xfrm>
            <a:off x="4936373" y="2897740"/>
            <a:ext cx="2319251" cy="3267561"/>
          </a:xfrm>
          <a:prstGeom prst="rect">
            <a:avLst/>
          </a:prstGeom>
          <a:noFill/>
        </p:spPr>
        <p:txBody>
          <a:bodyPr wrap="square" rtlCol="0">
            <a:spAutoFit/>
          </a:bodyPr>
          <a:lstStyle/>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Developing</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Caring</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Equipping</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Informing</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Connecting</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Shepherding</a:t>
            </a:r>
          </a:p>
          <a:p>
            <a: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pPr>
            <a:r>
              <a:rPr lang="en-US" sz="2000" dirty="0">
                <a:solidFill>
                  <a:schemeClr val="tx1">
                    <a:lumMod val="75000"/>
                    <a:lumOff val="25000"/>
                  </a:schemeClr>
                </a:solidFill>
              </a:rPr>
              <a:t>Discipling</a:t>
            </a:r>
          </a:p>
        </p:txBody>
      </p:sp>
      <p:sp>
        <p:nvSpPr>
          <p:cNvPr id="4" name="TextBox 3">
            <a:extLst>
              <a:ext uri="{FF2B5EF4-FFF2-40B4-BE49-F238E27FC236}">
                <a16:creationId xmlns:a16="http://schemas.microsoft.com/office/drawing/2014/main" id="{ABD01A76-CF9C-40D7-B57D-3E50C20BCC57}"/>
              </a:ext>
            </a:extLst>
          </p:cNvPr>
          <p:cNvSpPr txBox="1"/>
          <p:nvPr/>
        </p:nvSpPr>
        <p:spPr>
          <a:xfrm>
            <a:off x="7464769" y="1646325"/>
            <a:ext cx="4412048" cy="1015663"/>
          </a:xfrm>
          <a:prstGeom prst="rect">
            <a:avLst/>
          </a:prstGeom>
          <a:noFill/>
        </p:spPr>
        <p:txBody>
          <a:bodyPr wrap="square" rtlCol="0">
            <a:spAutoFit/>
          </a:bodyPr>
          <a:lstStyle/>
          <a:p>
            <a:r>
              <a:rPr lang="en-US" sz="2000" i="1" dirty="0"/>
              <a:t>How does the vision and mission of the Church and its unique position and capabilities intersect with COVID-19?</a:t>
            </a:r>
          </a:p>
        </p:txBody>
      </p:sp>
      <p:sp>
        <p:nvSpPr>
          <p:cNvPr id="18" name="Arrow: Right 17">
            <a:extLst>
              <a:ext uri="{FF2B5EF4-FFF2-40B4-BE49-F238E27FC236}">
                <a16:creationId xmlns:a16="http://schemas.microsoft.com/office/drawing/2014/main" id="{C56522D4-1569-4D9F-937A-D3E802C8C2F4}"/>
              </a:ext>
            </a:extLst>
          </p:cNvPr>
          <p:cNvSpPr/>
          <p:nvPr/>
        </p:nvSpPr>
        <p:spPr>
          <a:xfrm>
            <a:off x="1195578" y="2799416"/>
            <a:ext cx="2815879" cy="719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Theology</a:t>
            </a:r>
          </a:p>
        </p:txBody>
      </p:sp>
      <p:sp>
        <p:nvSpPr>
          <p:cNvPr id="19" name="Arrow: Right 18">
            <a:extLst>
              <a:ext uri="{FF2B5EF4-FFF2-40B4-BE49-F238E27FC236}">
                <a16:creationId xmlns:a16="http://schemas.microsoft.com/office/drawing/2014/main" id="{C3F12B52-6CB2-495B-9D68-E44286D79D9A}"/>
              </a:ext>
            </a:extLst>
          </p:cNvPr>
          <p:cNvSpPr/>
          <p:nvPr/>
        </p:nvSpPr>
        <p:spPr>
          <a:xfrm>
            <a:off x="1192297" y="4677892"/>
            <a:ext cx="2815879" cy="719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Discipleship</a:t>
            </a:r>
          </a:p>
        </p:txBody>
      </p:sp>
      <p:sp>
        <p:nvSpPr>
          <p:cNvPr id="20" name="Arrow: Right 19">
            <a:extLst>
              <a:ext uri="{FF2B5EF4-FFF2-40B4-BE49-F238E27FC236}">
                <a16:creationId xmlns:a16="http://schemas.microsoft.com/office/drawing/2014/main" id="{50355C08-2F38-4D26-9CE7-E5B39E5749E8}"/>
              </a:ext>
            </a:extLst>
          </p:cNvPr>
          <p:cNvSpPr/>
          <p:nvPr/>
        </p:nvSpPr>
        <p:spPr>
          <a:xfrm>
            <a:off x="1192297" y="3738654"/>
            <a:ext cx="2815879" cy="719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Ministries</a:t>
            </a:r>
          </a:p>
        </p:txBody>
      </p:sp>
      <p:sp>
        <p:nvSpPr>
          <p:cNvPr id="21" name="Arrow: Right 20">
            <a:extLst>
              <a:ext uri="{FF2B5EF4-FFF2-40B4-BE49-F238E27FC236}">
                <a16:creationId xmlns:a16="http://schemas.microsoft.com/office/drawing/2014/main" id="{D5D3B99D-A72B-463E-BEA2-2B6B27ADBC0E}"/>
              </a:ext>
            </a:extLst>
          </p:cNvPr>
          <p:cNvSpPr/>
          <p:nvPr/>
        </p:nvSpPr>
        <p:spPr>
          <a:xfrm>
            <a:off x="1192297" y="5617129"/>
            <a:ext cx="2815879" cy="719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Community</a:t>
            </a:r>
          </a:p>
        </p:txBody>
      </p:sp>
      <p:graphicFrame>
        <p:nvGraphicFramePr>
          <p:cNvPr id="11" name="Diagram 10">
            <a:extLst>
              <a:ext uri="{FF2B5EF4-FFF2-40B4-BE49-F238E27FC236}">
                <a16:creationId xmlns:a16="http://schemas.microsoft.com/office/drawing/2014/main" id="{0F075F68-AA2C-4F09-8C14-BA2FE4A2D9E6}"/>
              </a:ext>
            </a:extLst>
          </p:cNvPr>
          <p:cNvGraphicFramePr/>
          <p:nvPr>
            <p:extLst>
              <p:ext uri="{D42A27DB-BD31-4B8C-83A1-F6EECF244321}">
                <p14:modId xmlns:p14="http://schemas.microsoft.com/office/powerpoint/2010/main" val="2589670895"/>
              </p:ext>
            </p:extLst>
          </p:nvPr>
        </p:nvGraphicFramePr>
        <p:xfrm>
          <a:off x="7447836" y="2725007"/>
          <a:ext cx="4329297" cy="360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1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F16D-F515-4B58-A0D2-3CCB295DF368}"/>
              </a:ext>
            </a:extLst>
          </p:cNvPr>
          <p:cNvSpPr>
            <a:spLocks noGrp="1"/>
          </p:cNvSpPr>
          <p:nvPr>
            <p:ph type="title"/>
          </p:nvPr>
        </p:nvSpPr>
        <p:spPr/>
        <p:txBody>
          <a:bodyPr/>
          <a:lstStyle/>
          <a:p>
            <a:r>
              <a:rPr lang="en-US" dirty="0"/>
              <a:t>COVID-19 provides a mission field to share the Gospel and Reach those who do not know Christ</a:t>
            </a:r>
          </a:p>
        </p:txBody>
      </p:sp>
      <p:sp>
        <p:nvSpPr>
          <p:cNvPr id="3" name="Content Placeholder 2">
            <a:extLst>
              <a:ext uri="{FF2B5EF4-FFF2-40B4-BE49-F238E27FC236}">
                <a16:creationId xmlns:a16="http://schemas.microsoft.com/office/drawing/2014/main" id="{E6C3686E-A1D9-4B26-BD1A-2AB48DEE5CA3}"/>
              </a:ext>
            </a:extLst>
          </p:cNvPr>
          <p:cNvSpPr>
            <a:spLocks noGrp="1"/>
          </p:cNvSpPr>
          <p:nvPr>
            <p:ph idx="1"/>
          </p:nvPr>
        </p:nvSpPr>
        <p:spPr>
          <a:xfrm>
            <a:off x="739133" y="2523745"/>
            <a:ext cx="5744793" cy="3634486"/>
          </a:xfrm>
        </p:spPr>
        <p:txBody>
          <a:bodyPr>
            <a:normAutofit/>
          </a:bodyPr>
          <a:lstStyle/>
          <a:p>
            <a:pPr marL="0" indent="0">
              <a:buNone/>
            </a:pPr>
            <a:r>
              <a:rPr lang="en-US" sz="2000" b="1" dirty="0"/>
              <a:t>Mental State During a Crisis*</a:t>
            </a:r>
          </a:p>
          <a:p>
            <a:r>
              <a:rPr lang="en-US" sz="2000" dirty="0"/>
              <a:t>Uncertainty</a:t>
            </a:r>
          </a:p>
          <a:p>
            <a:r>
              <a:rPr lang="en-US" sz="2000" dirty="0"/>
              <a:t>Fear, Anxiety, and Dread</a:t>
            </a:r>
          </a:p>
          <a:p>
            <a:r>
              <a:rPr lang="en-US" sz="2000" dirty="0"/>
              <a:t>Hopelessness and Helplessness</a:t>
            </a:r>
          </a:p>
          <a:p>
            <a:r>
              <a:rPr lang="en-US" sz="2000" dirty="0"/>
              <a:t>Denial</a:t>
            </a:r>
          </a:p>
          <a:p>
            <a:endParaRPr lang="en-US" sz="2000" dirty="0"/>
          </a:p>
          <a:p>
            <a:endParaRPr lang="en-US" sz="2000" dirty="0"/>
          </a:p>
        </p:txBody>
      </p:sp>
      <p:sp>
        <p:nvSpPr>
          <p:cNvPr id="5" name="Slide Number Placeholder 4">
            <a:extLst>
              <a:ext uri="{FF2B5EF4-FFF2-40B4-BE49-F238E27FC236}">
                <a16:creationId xmlns:a16="http://schemas.microsoft.com/office/drawing/2014/main" id="{A92ABB06-CE1C-4322-9B06-4873BDEEC6DA}"/>
              </a:ext>
            </a:extLst>
          </p:cNvPr>
          <p:cNvSpPr>
            <a:spLocks noGrp="1"/>
          </p:cNvSpPr>
          <p:nvPr>
            <p:ph type="sldNum" sz="quarter" idx="12"/>
          </p:nvPr>
        </p:nvSpPr>
        <p:spPr/>
        <p:txBody>
          <a:bodyPr/>
          <a:lstStyle/>
          <a:p>
            <a:fld id="{3A98EE3D-8CD1-4C3F-BD1C-C98C9596463C}" type="slidenum">
              <a:rPr lang="en-US" smtClean="0"/>
              <a:t>24</a:t>
            </a:fld>
            <a:endParaRPr lang="en-US" dirty="0"/>
          </a:p>
        </p:txBody>
      </p:sp>
      <p:sp>
        <p:nvSpPr>
          <p:cNvPr id="6" name="Rectangle 5">
            <a:extLst>
              <a:ext uri="{FF2B5EF4-FFF2-40B4-BE49-F238E27FC236}">
                <a16:creationId xmlns:a16="http://schemas.microsoft.com/office/drawing/2014/main" id="{ADBC576D-946A-4345-8AEA-C80E18918075}"/>
              </a:ext>
            </a:extLst>
          </p:cNvPr>
          <p:cNvSpPr/>
          <p:nvPr/>
        </p:nvSpPr>
        <p:spPr>
          <a:xfrm>
            <a:off x="563529" y="5184014"/>
            <a:ext cx="4099911" cy="1200329"/>
          </a:xfrm>
          <a:prstGeom prst="rect">
            <a:avLst/>
          </a:prstGeom>
        </p:spPr>
        <p:txBody>
          <a:bodyPr wrap="square">
            <a:spAutoFit/>
          </a:bodyPr>
          <a:lstStyle/>
          <a:p>
            <a:r>
              <a:rPr lang="en-US" dirty="0"/>
              <a:t>…</a:t>
            </a:r>
            <a:r>
              <a:rPr lang="en-US" i="1" dirty="0"/>
              <a:t>lack of information or conflicting information from authorities is likely to create heightened anxiety and emotional distress*.</a:t>
            </a:r>
          </a:p>
        </p:txBody>
      </p:sp>
      <p:sp>
        <p:nvSpPr>
          <p:cNvPr id="7" name="TextBox 6">
            <a:extLst>
              <a:ext uri="{FF2B5EF4-FFF2-40B4-BE49-F238E27FC236}">
                <a16:creationId xmlns:a16="http://schemas.microsoft.com/office/drawing/2014/main" id="{8255C1E7-411D-425E-BBEB-E206F4F088C3}"/>
              </a:ext>
            </a:extLst>
          </p:cNvPr>
          <p:cNvSpPr txBox="1"/>
          <p:nvPr/>
        </p:nvSpPr>
        <p:spPr>
          <a:xfrm>
            <a:off x="798021" y="6423914"/>
            <a:ext cx="2980239" cy="307777"/>
          </a:xfrm>
          <a:prstGeom prst="rect">
            <a:avLst/>
          </a:prstGeom>
          <a:noFill/>
        </p:spPr>
        <p:txBody>
          <a:bodyPr wrap="none" rtlCol="0">
            <a:spAutoFit/>
          </a:bodyPr>
          <a:lstStyle/>
          <a:p>
            <a:r>
              <a:rPr lang="en-US" sz="1400" dirty="0"/>
              <a:t>* Source: </a:t>
            </a:r>
            <a:r>
              <a:rPr lang="en-US" sz="1400" dirty="0">
                <a:hlinkClick r:id="rId2"/>
              </a:rPr>
              <a:t>CDC: Psychology of a Crisis</a:t>
            </a:r>
            <a:endParaRPr lang="en-US" sz="1400" dirty="0"/>
          </a:p>
        </p:txBody>
      </p:sp>
      <p:sp>
        <p:nvSpPr>
          <p:cNvPr id="8" name="TextBox 7">
            <a:extLst>
              <a:ext uri="{FF2B5EF4-FFF2-40B4-BE49-F238E27FC236}">
                <a16:creationId xmlns:a16="http://schemas.microsoft.com/office/drawing/2014/main" id="{CA4AC0D0-94CC-47CF-BEB0-01EC3AC39585}"/>
              </a:ext>
            </a:extLst>
          </p:cNvPr>
          <p:cNvSpPr txBox="1"/>
          <p:nvPr/>
        </p:nvSpPr>
        <p:spPr>
          <a:xfrm>
            <a:off x="357446" y="2074371"/>
            <a:ext cx="4757393" cy="461665"/>
          </a:xfrm>
          <a:prstGeom prst="rect">
            <a:avLst/>
          </a:prstGeom>
          <a:noFill/>
        </p:spPr>
        <p:txBody>
          <a:bodyPr wrap="none" rtlCol="0">
            <a:spAutoFit/>
          </a:bodyPr>
          <a:lstStyle/>
          <a:p>
            <a:r>
              <a:rPr lang="en-US" sz="2400" b="1" dirty="0"/>
              <a:t>What the World Sees / Experiences</a:t>
            </a:r>
          </a:p>
        </p:txBody>
      </p:sp>
      <p:sp>
        <p:nvSpPr>
          <p:cNvPr id="9" name="Half Frame 8">
            <a:extLst>
              <a:ext uri="{FF2B5EF4-FFF2-40B4-BE49-F238E27FC236}">
                <a16:creationId xmlns:a16="http://schemas.microsoft.com/office/drawing/2014/main" id="{6B18F7DB-3C09-4049-8B38-C1282F695D16}"/>
              </a:ext>
            </a:extLst>
          </p:cNvPr>
          <p:cNvSpPr/>
          <p:nvPr/>
        </p:nvSpPr>
        <p:spPr>
          <a:xfrm rot="8038866">
            <a:off x="4005857" y="3459499"/>
            <a:ext cx="1731061" cy="1724929"/>
          </a:xfrm>
          <a:prstGeom prst="halfFrame">
            <a:avLst>
              <a:gd name="adj1" fmla="val 13641"/>
              <a:gd name="adj2" fmla="val 124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ontent Placeholder 2">
            <a:extLst>
              <a:ext uri="{FF2B5EF4-FFF2-40B4-BE49-F238E27FC236}">
                <a16:creationId xmlns:a16="http://schemas.microsoft.com/office/drawing/2014/main" id="{FF21CAB4-2EF3-4B08-8C2C-BA88C56C4BCA}"/>
              </a:ext>
            </a:extLst>
          </p:cNvPr>
          <p:cNvSpPr txBox="1">
            <a:spLocks/>
          </p:cNvSpPr>
          <p:nvPr/>
        </p:nvSpPr>
        <p:spPr>
          <a:xfrm>
            <a:off x="6258439" y="1895372"/>
            <a:ext cx="5468729" cy="1188720"/>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1800" b="1" dirty="0"/>
              <a:t>Ministering in Word and Deed</a:t>
            </a:r>
          </a:p>
          <a:p>
            <a:pPr marL="0" indent="0">
              <a:buNone/>
            </a:pPr>
            <a:r>
              <a:rPr lang="en-US" sz="1800" dirty="0"/>
              <a:t>How will we leverage our unique ministries and capabilities to impact our community for Christ?</a:t>
            </a:r>
          </a:p>
        </p:txBody>
      </p:sp>
      <p:sp>
        <p:nvSpPr>
          <p:cNvPr id="4" name="Rectangle 3">
            <a:extLst>
              <a:ext uri="{FF2B5EF4-FFF2-40B4-BE49-F238E27FC236}">
                <a16:creationId xmlns:a16="http://schemas.microsoft.com/office/drawing/2014/main" id="{52D830A9-A4FD-4ABC-B431-33F5ACDC1DDF}"/>
              </a:ext>
            </a:extLst>
          </p:cNvPr>
          <p:cNvSpPr/>
          <p:nvPr/>
        </p:nvSpPr>
        <p:spPr>
          <a:xfrm>
            <a:off x="6258439" y="3246465"/>
            <a:ext cx="5571611" cy="2918235"/>
          </a:xfrm>
          <a:prstGeom prst="rect">
            <a:avLst/>
          </a:prstGeom>
        </p:spPr>
        <p:txBody>
          <a:bodyPr wrap="square">
            <a:spAutoFit/>
          </a:bodyPr>
          <a:lstStyle/>
          <a:p>
            <a:pPr defTabSz="457200">
              <a:lnSpc>
                <a:spcPct val="110000"/>
              </a:lnSpc>
              <a:spcBef>
                <a:spcPct val="20000"/>
              </a:spcBef>
              <a:spcAft>
                <a:spcPts val="600"/>
              </a:spcAft>
              <a:buClr>
                <a:schemeClr val="accent1"/>
              </a:buClr>
              <a:buSzPct val="92000"/>
            </a:pPr>
            <a:r>
              <a:rPr lang="en-US" sz="1400" dirty="0">
                <a:solidFill>
                  <a:schemeClr val="tx1">
                    <a:lumMod val="75000"/>
                    <a:lumOff val="25000"/>
                  </a:schemeClr>
                </a:solidFill>
              </a:rPr>
              <a:t>"I shall ask God mercifully to protect us. Then I shall fumigate, help purify the air, administer medicine and take it. I shall avoid places and persons where my presence is not needed in order not to become contaminated and thus perchance inflict and pollute others and so cause their death as a result of my negligence. If God should wish to take me, he will surely find me, and I have done what he has expected of me and so I am not responsible for either my own death or the death of others. If my neighbor needs me however, I shall not avoid place or person but will go freely as stated above. See this is such a God-fearing faith because it is neither brash nor foolhardy and does not tempt God.“</a:t>
            </a:r>
            <a:br>
              <a:rPr lang="en-US" sz="1400" dirty="0">
                <a:solidFill>
                  <a:schemeClr val="tx1">
                    <a:lumMod val="75000"/>
                    <a:lumOff val="25000"/>
                  </a:schemeClr>
                </a:solidFill>
              </a:rPr>
            </a:br>
            <a:r>
              <a:rPr lang="en-US" sz="1400" b="1" dirty="0">
                <a:solidFill>
                  <a:schemeClr val="tx1">
                    <a:lumMod val="75000"/>
                    <a:lumOff val="25000"/>
                  </a:schemeClr>
                </a:solidFill>
              </a:rPr>
              <a:t>Martin Luther, Works v. 43, p. 132. Letter </a:t>
            </a:r>
            <a:r>
              <a:rPr lang="en-US" sz="1400" b="1" i="1" dirty="0">
                <a:solidFill>
                  <a:schemeClr val="tx1">
                    <a:lumMod val="75000"/>
                    <a:lumOff val="25000"/>
                  </a:schemeClr>
                </a:solidFill>
              </a:rPr>
              <a:t>"Whether one may flee from a Deadly Plague"</a:t>
            </a:r>
          </a:p>
        </p:txBody>
      </p:sp>
    </p:spTree>
    <p:extLst>
      <p:ext uri="{BB962C8B-B14F-4D97-AF65-F5344CB8AC3E}">
        <p14:creationId xmlns:p14="http://schemas.microsoft.com/office/powerpoint/2010/main" val="1591943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0956-6645-4462-A508-8D6FD4D99BD5}"/>
              </a:ext>
            </a:extLst>
          </p:cNvPr>
          <p:cNvSpPr>
            <a:spLocks noGrp="1"/>
          </p:cNvSpPr>
          <p:nvPr>
            <p:ph type="title"/>
          </p:nvPr>
        </p:nvSpPr>
        <p:spPr/>
        <p:txBody>
          <a:bodyPr/>
          <a:lstStyle/>
          <a:p>
            <a:r>
              <a:rPr lang="en-US" dirty="0"/>
              <a:t>Reaction continuum – how will the Church respond?</a:t>
            </a:r>
          </a:p>
        </p:txBody>
      </p:sp>
      <p:sp>
        <p:nvSpPr>
          <p:cNvPr id="3" name="Content Placeholder 2">
            <a:extLst>
              <a:ext uri="{FF2B5EF4-FFF2-40B4-BE49-F238E27FC236}">
                <a16:creationId xmlns:a16="http://schemas.microsoft.com/office/drawing/2014/main" id="{5D5021B7-613B-4F6A-BCC0-795445CBB2FD}"/>
              </a:ext>
            </a:extLst>
          </p:cNvPr>
          <p:cNvSpPr>
            <a:spLocks noGrp="1"/>
          </p:cNvSpPr>
          <p:nvPr>
            <p:ph idx="1"/>
          </p:nvPr>
        </p:nvSpPr>
        <p:spPr>
          <a:xfrm>
            <a:off x="500578" y="2376362"/>
            <a:ext cx="3592957" cy="3989245"/>
          </a:xfrm>
        </p:spPr>
        <p:txBody>
          <a:bodyPr>
            <a:noAutofit/>
          </a:bodyPr>
          <a:lstStyle/>
          <a:p>
            <a:r>
              <a:rPr lang="en-US" sz="2400" b="1" dirty="0"/>
              <a:t>Event is overblown</a:t>
            </a:r>
          </a:p>
          <a:p>
            <a:r>
              <a:rPr lang="en-US" sz="2400" b="1" dirty="0"/>
              <a:t>Media is creating panic</a:t>
            </a:r>
          </a:p>
          <a:p>
            <a:r>
              <a:rPr lang="en-US" sz="2400" b="1" dirty="0"/>
              <a:t>Wait and see</a:t>
            </a:r>
          </a:p>
          <a:p>
            <a:r>
              <a:rPr lang="en-US" sz="2400" b="1" dirty="0"/>
              <a:t>This won’t last long</a:t>
            </a:r>
          </a:p>
          <a:p>
            <a:r>
              <a:rPr lang="en-US" sz="2400" b="1" dirty="0"/>
              <a:t>No impact on ministries</a:t>
            </a:r>
          </a:p>
          <a:p>
            <a:r>
              <a:rPr lang="en-US" sz="2400" b="1" dirty="0"/>
              <a:t>No impact on finances</a:t>
            </a:r>
          </a:p>
        </p:txBody>
      </p:sp>
      <p:sp>
        <p:nvSpPr>
          <p:cNvPr id="4" name="Slide Number Placeholder 3">
            <a:extLst>
              <a:ext uri="{FF2B5EF4-FFF2-40B4-BE49-F238E27FC236}">
                <a16:creationId xmlns:a16="http://schemas.microsoft.com/office/drawing/2014/main" id="{70DB6373-F2C8-47BB-BBD0-6EAFA7ADE977}"/>
              </a:ext>
            </a:extLst>
          </p:cNvPr>
          <p:cNvSpPr>
            <a:spLocks noGrp="1"/>
          </p:cNvSpPr>
          <p:nvPr>
            <p:ph type="sldNum" sz="quarter" idx="12"/>
          </p:nvPr>
        </p:nvSpPr>
        <p:spPr/>
        <p:txBody>
          <a:bodyPr/>
          <a:lstStyle/>
          <a:p>
            <a:fld id="{3A98EE3D-8CD1-4C3F-BD1C-C98C9596463C}" type="slidenum">
              <a:rPr lang="en-US" smtClean="0"/>
              <a:t>25</a:t>
            </a:fld>
            <a:endParaRPr lang="en-US" dirty="0"/>
          </a:p>
        </p:txBody>
      </p:sp>
      <p:cxnSp>
        <p:nvCxnSpPr>
          <p:cNvPr id="5" name="Straight Connector 4">
            <a:extLst>
              <a:ext uri="{FF2B5EF4-FFF2-40B4-BE49-F238E27FC236}">
                <a16:creationId xmlns:a16="http://schemas.microsoft.com/office/drawing/2014/main" id="{AD6D9932-FAE8-43DA-A417-79ABE292EE77}"/>
              </a:ext>
            </a:extLst>
          </p:cNvPr>
          <p:cNvCxnSpPr>
            <a:cxnSpLocks/>
          </p:cNvCxnSpPr>
          <p:nvPr/>
        </p:nvCxnSpPr>
        <p:spPr>
          <a:xfrm>
            <a:off x="786809" y="1732979"/>
            <a:ext cx="10409332"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E7D0BA-52EC-4D57-BBC4-541F50C3247D}"/>
              </a:ext>
            </a:extLst>
          </p:cNvPr>
          <p:cNvSpPr txBox="1"/>
          <p:nvPr/>
        </p:nvSpPr>
        <p:spPr>
          <a:xfrm>
            <a:off x="995859" y="1819851"/>
            <a:ext cx="1612669" cy="523220"/>
          </a:xfrm>
          <a:prstGeom prst="rect">
            <a:avLst/>
          </a:prstGeom>
          <a:noFill/>
        </p:spPr>
        <p:txBody>
          <a:bodyPr wrap="square" rtlCol="0">
            <a:spAutoFit/>
          </a:bodyPr>
          <a:lstStyle/>
          <a:p>
            <a:pPr algn="ctr"/>
            <a:r>
              <a:rPr lang="en-US" sz="2800" b="1" dirty="0"/>
              <a:t>Ignore</a:t>
            </a:r>
          </a:p>
        </p:txBody>
      </p:sp>
      <p:sp>
        <p:nvSpPr>
          <p:cNvPr id="8" name="TextBox 7">
            <a:extLst>
              <a:ext uri="{FF2B5EF4-FFF2-40B4-BE49-F238E27FC236}">
                <a16:creationId xmlns:a16="http://schemas.microsoft.com/office/drawing/2014/main" id="{9708B17A-F360-4B79-B933-375CC0F1C523}"/>
              </a:ext>
            </a:extLst>
          </p:cNvPr>
          <p:cNvSpPr txBox="1"/>
          <p:nvPr/>
        </p:nvSpPr>
        <p:spPr>
          <a:xfrm>
            <a:off x="8658382" y="1819851"/>
            <a:ext cx="1612669" cy="523220"/>
          </a:xfrm>
          <a:prstGeom prst="rect">
            <a:avLst/>
          </a:prstGeom>
          <a:noFill/>
        </p:spPr>
        <p:txBody>
          <a:bodyPr wrap="square" rtlCol="0">
            <a:spAutoFit/>
          </a:bodyPr>
          <a:lstStyle/>
          <a:p>
            <a:pPr algn="ctr"/>
            <a:r>
              <a:rPr lang="en-US" sz="2800" b="1" dirty="0"/>
              <a:t>Embrace</a:t>
            </a:r>
          </a:p>
        </p:txBody>
      </p:sp>
      <p:sp>
        <p:nvSpPr>
          <p:cNvPr id="12" name="Content Placeholder 2">
            <a:extLst>
              <a:ext uri="{FF2B5EF4-FFF2-40B4-BE49-F238E27FC236}">
                <a16:creationId xmlns:a16="http://schemas.microsoft.com/office/drawing/2014/main" id="{FEC20FED-5EBB-4F61-BFC7-145FF6C12348}"/>
              </a:ext>
            </a:extLst>
          </p:cNvPr>
          <p:cNvSpPr txBox="1">
            <a:spLocks/>
          </p:cNvSpPr>
          <p:nvPr/>
        </p:nvSpPr>
        <p:spPr>
          <a:xfrm>
            <a:off x="7846829" y="2264727"/>
            <a:ext cx="3870252" cy="4401879"/>
          </a:xfrm>
          <a:prstGeom prst="rect">
            <a:avLst/>
          </a:prstGeom>
        </p:spPr>
        <p:txBody>
          <a:bodyPr vert="horz" lIns="91440" tIns="45720" rIns="91440" bIns="45720" rtlCol="0" anchor="ctr">
            <a:normAutofit lnSpcReduction="1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b="1" dirty="0"/>
              <a:t>Nothing is certain</a:t>
            </a:r>
          </a:p>
          <a:p>
            <a:r>
              <a:rPr lang="en-US" sz="2400" b="1" dirty="0"/>
              <a:t>This is the new normal</a:t>
            </a:r>
          </a:p>
          <a:p>
            <a:r>
              <a:rPr lang="en-US" sz="2400" b="1" dirty="0"/>
              <a:t>Adapt Ministries </a:t>
            </a:r>
          </a:p>
          <a:p>
            <a:r>
              <a:rPr lang="en-US" sz="2400" b="1" dirty="0"/>
              <a:t>Embrace social distancing </a:t>
            </a:r>
          </a:p>
          <a:p>
            <a:r>
              <a:rPr lang="en-US" sz="2400" b="1" dirty="0"/>
              <a:t>New Ministries to Focus on Trauma and Counseling</a:t>
            </a:r>
          </a:p>
          <a:p>
            <a:r>
              <a:rPr lang="en-US" sz="2400" b="1" dirty="0"/>
              <a:t>Prepare for the Next Wave</a:t>
            </a:r>
          </a:p>
          <a:p>
            <a:r>
              <a:rPr lang="en-US" sz="2400" b="1" dirty="0"/>
              <a:t>Raise Funds Now</a:t>
            </a:r>
          </a:p>
        </p:txBody>
      </p:sp>
      <p:sp>
        <p:nvSpPr>
          <p:cNvPr id="13" name="Freeform: Shape 12">
            <a:extLst>
              <a:ext uri="{FF2B5EF4-FFF2-40B4-BE49-F238E27FC236}">
                <a16:creationId xmlns:a16="http://schemas.microsoft.com/office/drawing/2014/main" id="{8C04D271-BD4D-40ED-95D3-115494E9BC8E}"/>
              </a:ext>
            </a:extLst>
          </p:cNvPr>
          <p:cNvSpPr/>
          <p:nvPr/>
        </p:nvSpPr>
        <p:spPr>
          <a:xfrm>
            <a:off x="3960628" y="3056718"/>
            <a:ext cx="3785191" cy="2037598"/>
          </a:xfrm>
          <a:custGeom>
            <a:avLst/>
            <a:gdLst>
              <a:gd name="connsiteX0" fmla="*/ 0 w 3785191"/>
              <a:gd name="connsiteY0" fmla="*/ 1913885 h 2037598"/>
              <a:gd name="connsiteX1" fmla="*/ 1052623 w 3785191"/>
              <a:gd name="connsiteY1" fmla="*/ 24 h 2037598"/>
              <a:gd name="connsiteX2" fmla="*/ 2371060 w 3785191"/>
              <a:gd name="connsiteY2" fmla="*/ 1871354 h 2037598"/>
              <a:gd name="connsiteX3" fmla="*/ 3785191 w 3785191"/>
              <a:gd name="connsiteY3" fmla="*/ 1956415 h 2037598"/>
            </a:gdLst>
            <a:ahLst/>
            <a:cxnLst>
              <a:cxn ang="0">
                <a:pos x="connsiteX0" y="connsiteY0"/>
              </a:cxn>
              <a:cxn ang="0">
                <a:pos x="connsiteX1" y="connsiteY1"/>
              </a:cxn>
              <a:cxn ang="0">
                <a:pos x="connsiteX2" y="connsiteY2"/>
              </a:cxn>
              <a:cxn ang="0">
                <a:pos x="connsiteX3" y="connsiteY3"/>
              </a:cxn>
            </a:cxnLst>
            <a:rect l="l" t="t" r="r" b="b"/>
            <a:pathLst>
              <a:path w="3785191" h="2037598">
                <a:moveTo>
                  <a:pt x="0" y="1913885"/>
                </a:moveTo>
                <a:cubicBezTo>
                  <a:pt x="328723" y="960498"/>
                  <a:pt x="657446" y="7112"/>
                  <a:pt x="1052623" y="24"/>
                </a:cubicBezTo>
                <a:cubicBezTo>
                  <a:pt x="1447800" y="-7064"/>
                  <a:pt x="1915632" y="1545289"/>
                  <a:pt x="2371060" y="1871354"/>
                </a:cubicBezTo>
                <a:cubicBezTo>
                  <a:pt x="2826488" y="2197419"/>
                  <a:pt x="3545958" y="1940466"/>
                  <a:pt x="3785191" y="1956415"/>
                </a:cubicBezTo>
              </a:path>
            </a:pathLst>
          </a:custGeom>
          <a:ln w="4445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6270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D825-A946-4957-84EB-2B7A1C6B1D90}"/>
              </a:ext>
            </a:extLst>
          </p:cNvPr>
          <p:cNvSpPr>
            <a:spLocks noGrp="1"/>
          </p:cNvSpPr>
          <p:nvPr>
            <p:ph type="title"/>
          </p:nvPr>
        </p:nvSpPr>
        <p:spPr>
          <a:xfrm>
            <a:off x="608625" y="2393950"/>
            <a:ext cx="10885383" cy="2147467"/>
          </a:xfrm>
        </p:spPr>
        <p:txBody>
          <a:bodyPr/>
          <a:lstStyle/>
          <a:p>
            <a:r>
              <a:rPr lang="en-US" dirty="0"/>
              <a:t>Additional Questions to Consider</a:t>
            </a:r>
          </a:p>
        </p:txBody>
      </p:sp>
      <p:sp>
        <p:nvSpPr>
          <p:cNvPr id="4" name="Slide Number Placeholder 3">
            <a:extLst>
              <a:ext uri="{FF2B5EF4-FFF2-40B4-BE49-F238E27FC236}">
                <a16:creationId xmlns:a16="http://schemas.microsoft.com/office/drawing/2014/main" id="{1FD14CB4-A9E2-416D-9105-BB3FCDF20BF5}"/>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296637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B8D3-E5BC-4247-8C48-11E345E2EAB1}"/>
              </a:ext>
            </a:extLst>
          </p:cNvPr>
          <p:cNvSpPr>
            <a:spLocks noGrp="1"/>
          </p:cNvSpPr>
          <p:nvPr>
            <p:ph type="title"/>
          </p:nvPr>
        </p:nvSpPr>
        <p:spPr>
          <a:xfrm>
            <a:off x="581192" y="427828"/>
            <a:ext cx="11029616" cy="1188720"/>
          </a:xfrm>
        </p:spPr>
        <p:txBody>
          <a:bodyPr/>
          <a:lstStyle/>
          <a:p>
            <a:r>
              <a:rPr lang="en-US" dirty="0"/>
              <a:t>What is the new normal?</a:t>
            </a:r>
          </a:p>
        </p:txBody>
      </p:sp>
      <p:sp>
        <p:nvSpPr>
          <p:cNvPr id="4" name="Slide Number Placeholder 3">
            <a:extLst>
              <a:ext uri="{FF2B5EF4-FFF2-40B4-BE49-F238E27FC236}">
                <a16:creationId xmlns:a16="http://schemas.microsoft.com/office/drawing/2014/main" id="{11C511EB-44D6-49B8-B63F-8F326BB5BB67}"/>
              </a:ext>
            </a:extLst>
          </p:cNvPr>
          <p:cNvSpPr>
            <a:spLocks noGrp="1"/>
          </p:cNvSpPr>
          <p:nvPr>
            <p:ph type="sldNum" sz="quarter" idx="12"/>
          </p:nvPr>
        </p:nvSpPr>
        <p:spPr/>
        <p:txBody>
          <a:bodyPr/>
          <a:lstStyle/>
          <a:p>
            <a:fld id="{3A98EE3D-8CD1-4C3F-BD1C-C98C9596463C}" type="slidenum">
              <a:rPr lang="en-US" smtClean="0"/>
              <a:t>27</a:t>
            </a:fld>
            <a:endParaRPr lang="en-US" dirty="0"/>
          </a:p>
        </p:txBody>
      </p:sp>
      <p:sp>
        <p:nvSpPr>
          <p:cNvPr id="5" name="Rectangle 4">
            <a:extLst>
              <a:ext uri="{FF2B5EF4-FFF2-40B4-BE49-F238E27FC236}">
                <a16:creationId xmlns:a16="http://schemas.microsoft.com/office/drawing/2014/main" id="{0F1D7C4B-F0A2-452E-AF78-DB3E579600F9}"/>
              </a:ext>
            </a:extLst>
          </p:cNvPr>
          <p:cNvSpPr/>
          <p:nvPr/>
        </p:nvSpPr>
        <p:spPr>
          <a:xfrm>
            <a:off x="581192" y="1738057"/>
            <a:ext cx="11272757" cy="465255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Is this for </a:t>
            </a:r>
            <a:r>
              <a:rPr lang="en-US" sz="2000" b="1" dirty="0">
                <a:solidFill>
                  <a:srgbClr val="0070C0"/>
                </a:solidFill>
              </a:rPr>
              <a:t>two weeks</a:t>
            </a:r>
            <a:r>
              <a:rPr lang="en-US" sz="2000" b="1" dirty="0">
                <a:solidFill>
                  <a:schemeClr val="tx1">
                    <a:lumMod val="95000"/>
                    <a:lumOff val="5000"/>
                  </a:schemeClr>
                </a:solidFill>
              </a:rPr>
              <a:t>, two months, </a:t>
            </a:r>
            <a:r>
              <a:rPr lang="en-US" sz="2000" b="1" dirty="0">
                <a:solidFill>
                  <a:srgbClr val="0070C0"/>
                </a:solidFill>
              </a:rPr>
              <a:t>longer</a:t>
            </a:r>
            <a:r>
              <a:rPr lang="en-US" sz="2000" b="1" dirty="0">
                <a:solidFill>
                  <a:schemeClr val="tx1">
                    <a:lumMod val="95000"/>
                    <a:lumOff val="5000"/>
                  </a:schemeClr>
                </a:solidFill>
              </a:rPr>
              <a:t>?</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What are the </a:t>
            </a:r>
            <a:r>
              <a:rPr lang="en-US" sz="2000" b="1" dirty="0">
                <a:solidFill>
                  <a:srgbClr val="0070C0"/>
                </a:solidFill>
              </a:rPr>
              <a:t>implications</a:t>
            </a:r>
            <a:r>
              <a:rPr lang="en-US" sz="2000" b="1" dirty="0">
                <a:solidFill>
                  <a:schemeClr val="tx1">
                    <a:lumMod val="95000"/>
                    <a:lumOff val="5000"/>
                  </a:schemeClr>
                </a:solidFill>
              </a:rPr>
              <a:t> for </a:t>
            </a:r>
            <a:r>
              <a:rPr lang="en-US" sz="2000" b="1" dirty="0">
                <a:solidFill>
                  <a:srgbClr val="0070C0"/>
                </a:solidFill>
              </a:rPr>
              <a:t>society</a:t>
            </a:r>
            <a:r>
              <a:rPr lang="en-US" sz="2000" b="1" dirty="0">
                <a:solidFill>
                  <a:schemeClr val="tx1">
                    <a:lumMod val="95000"/>
                    <a:lumOff val="5000"/>
                  </a:schemeClr>
                </a:solidFill>
              </a:rPr>
              <a:t> in general?</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How will this change </a:t>
            </a:r>
            <a:r>
              <a:rPr lang="en-US" sz="2000" b="1" dirty="0">
                <a:solidFill>
                  <a:srgbClr val="0070C0"/>
                </a:solidFill>
              </a:rPr>
              <a:t>health care </a:t>
            </a:r>
            <a:r>
              <a:rPr lang="en-US" sz="2000" b="1" dirty="0">
                <a:solidFill>
                  <a:schemeClr val="tx1">
                    <a:lumMod val="95000"/>
                    <a:lumOff val="5000"/>
                  </a:schemeClr>
                </a:solidFill>
              </a:rPr>
              <a:t>and related services?</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How will health care be </a:t>
            </a:r>
            <a:r>
              <a:rPr lang="en-US" sz="2000" b="1" dirty="0">
                <a:solidFill>
                  <a:srgbClr val="0070C0"/>
                </a:solidFill>
              </a:rPr>
              <a:t>rationed</a:t>
            </a:r>
            <a:r>
              <a:rPr lang="en-US" sz="2000" b="1" dirty="0">
                <a:solidFill>
                  <a:schemeClr val="tx1">
                    <a:lumMod val="95000"/>
                    <a:lumOff val="5000"/>
                  </a:schemeClr>
                </a:solidFill>
              </a:rPr>
              <a:t> / </a:t>
            </a:r>
            <a:r>
              <a:rPr lang="en-US" sz="2000" b="1" dirty="0">
                <a:solidFill>
                  <a:srgbClr val="0070C0"/>
                </a:solidFill>
              </a:rPr>
              <a:t>distributed</a:t>
            </a:r>
            <a:r>
              <a:rPr lang="en-US" sz="2000" b="1" dirty="0">
                <a:solidFill>
                  <a:schemeClr val="tx1">
                    <a:lumMod val="95000"/>
                    <a:lumOff val="5000"/>
                  </a:schemeClr>
                </a:solidFill>
              </a:rPr>
              <a:t>? What is the Church’s </a:t>
            </a:r>
            <a:r>
              <a:rPr lang="en-US" sz="2000" b="1" dirty="0">
                <a:solidFill>
                  <a:srgbClr val="0070C0"/>
                </a:solidFill>
              </a:rPr>
              <a:t>position</a:t>
            </a:r>
            <a:r>
              <a:rPr lang="en-US" sz="2000" b="1" dirty="0">
                <a:solidFill>
                  <a:schemeClr val="tx1">
                    <a:lumMod val="95000"/>
                    <a:lumOff val="5000"/>
                  </a:schemeClr>
                </a:solidFill>
              </a:rPr>
              <a:t>?</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What are the </a:t>
            </a:r>
            <a:r>
              <a:rPr lang="en-US" sz="2000" b="1" dirty="0">
                <a:solidFill>
                  <a:srgbClr val="0070C0"/>
                </a:solidFill>
              </a:rPr>
              <a:t>implications</a:t>
            </a:r>
            <a:r>
              <a:rPr lang="en-US" sz="2000" b="1" dirty="0">
                <a:solidFill>
                  <a:schemeClr val="tx1">
                    <a:lumMod val="95000"/>
                    <a:lumOff val="5000"/>
                  </a:schemeClr>
                </a:solidFill>
              </a:rPr>
              <a:t> to global </a:t>
            </a:r>
            <a:r>
              <a:rPr lang="en-US" sz="2000" b="1" dirty="0">
                <a:solidFill>
                  <a:srgbClr val="0070C0"/>
                </a:solidFill>
              </a:rPr>
              <a:t>connections</a:t>
            </a:r>
            <a:r>
              <a:rPr lang="en-US" sz="2000" b="1" dirty="0">
                <a:solidFill>
                  <a:schemeClr val="tx1">
                    <a:lumMod val="95000"/>
                    <a:lumOff val="5000"/>
                  </a:schemeClr>
                </a:solidFill>
              </a:rPr>
              <a:t> between </a:t>
            </a:r>
            <a:r>
              <a:rPr lang="en-US" sz="2000" b="1" dirty="0">
                <a:solidFill>
                  <a:srgbClr val="0070C0"/>
                </a:solidFill>
              </a:rPr>
              <a:t>countries</a:t>
            </a:r>
            <a:r>
              <a:rPr lang="en-US" sz="2000" b="1" dirty="0">
                <a:solidFill>
                  <a:schemeClr val="tx1">
                    <a:lumMod val="95000"/>
                    <a:lumOff val="5000"/>
                  </a:schemeClr>
                </a:solidFill>
              </a:rPr>
              <a:t>?</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How does this </a:t>
            </a:r>
            <a:r>
              <a:rPr lang="en-US" sz="2000" b="1" dirty="0">
                <a:solidFill>
                  <a:srgbClr val="0070C0"/>
                </a:solidFill>
              </a:rPr>
              <a:t>change behaviors</a:t>
            </a:r>
            <a:r>
              <a:rPr lang="en-US" sz="2000" b="1" dirty="0">
                <a:solidFill>
                  <a:schemeClr val="tx1">
                    <a:lumMod val="95000"/>
                    <a:lumOff val="5000"/>
                  </a:schemeClr>
                </a:solidFill>
              </a:rPr>
              <a:t>?</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How is your community impacted? How is it changing?</a:t>
            </a:r>
          </a:p>
          <a:p>
            <a:pPr marL="285750" indent="-285750">
              <a:lnSpc>
                <a:spcPct val="150000"/>
              </a:lnSpc>
              <a:buFont typeface="Arial" panose="020B0604020202020204" pitchFamily="34" charset="0"/>
              <a:buChar char="•"/>
            </a:pPr>
            <a:r>
              <a:rPr lang="en-US" sz="2000" dirty="0"/>
              <a:t>What are the implications of tens of </a:t>
            </a:r>
            <a:r>
              <a:rPr lang="en-US" sz="2000" b="1" dirty="0">
                <a:solidFill>
                  <a:srgbClr val="0070C0"/>
                </a:solidFill>
              </a:rPr>
              <a:t>millions</a:t>
            </a:r>
            <a:r>
              <a:rPr lang="en-US" sz="2000" dirty="0"/>
              <a:t> of </a:t>
            </a:r>
            <a:r>
              <a:rPr lang="en-US" sz="2000" b="1" dirty="0">
                <a:solidFill>
                  <a:srgbClr val="0070C0"/>
                </a:solidFill>
              </a:rPr>
              <a:t>unemployed</a:t>
            </a:r>
            <a:r>
              <a:rPr lang="en-US" sz="2000" dirty="0"/>
              <a:t> people globally?</a:t>
            </a:r>
          </a:p>
          <a:p>
            <a:pPr marL="285750" indent="-285750">
              <a:lnSpc>
                <a:spcPct val="150000"/>
              </a:lnSpc>
              <a:buFont typeface="Arial" panose="020B0604020202020204" pitchFamily="34" charset="0"/>
              <a:buChar char="•"/>
            </a:pPr>
            <a:r>
              <a:rPr lang="en-US" sz="2000" dirty="0"/>
              <a:t>What about unemployment in your community?</a:t>
            </a:r>
          </a:p>
          <a:p>
            <a:pPr marL="285750" indent="-285750">
              <a:lnSpc>
                <a:spcPct val="150000"/>
              </a:lnSpc>
              <a:buFont typeface="Arial" panose="020B0604020202020204" pitchFamily="34" charset="0"/>
              <a:buChar char="•"/>
            </a:pPr>
            <a:r>
              <a:rPr lang="en-US" sz="2000" b="1" dirty="0">
                <a:solidFill>
                  <a:schemeClr val="tx1">
                    <a:lumMod val="95000"/>
                    <a:lumOff val="5000"/>
                  </a:schemeClr>
                </a:solidFill>
              </a:rPr>
              <a:t>What </a:t>
            </a:r>
            <a:r>
              <a:rPr lang="en-US" sz="2000" b="1" dirty="0">
                <a:solidFill>
                  <a:srgbClr val="0070C0"/>
                </a:solidFill>
              </a:rPr>
              <a:t>really matters</a:t>
            </a:r>
            <a:r>
              <a:rPr lang="en-US" sz="2000" b="1" dirty="0">
                <a:solidFill>
                  <a:schemeClr val="tx1">
                    <a:lumMod val="95000"/>
                    <a:lumOff val="5000"/>
                  </a:schemeClr>
                </a:solidFill>
              </a:rPr>
              <a:t>?</a:t>
            </a:r>
          </a:p>
        </p:txBody>
      </p:sp>
    </p:spTree>
    <p:extLst>
      <p:ext uri="{BB962C8B-B14F-4D97-AF65-F5344CB8AC3E}">
        <p14:creationId xmlns:p14="http://schemas.microsoft.com/office/powerpoint/2010/main" val="2780292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86EA-903D-45EE-B459-6BAC7E3C58FD}"/>
              </a:ext>
            </a:extLst>
          </p:cNvPr>
          <p:cNvSpPr>
            <a:spLocks noGrp="1"/>
          </p:cNvSpPr>
          <p:nvPr>
            <p:ph type="title"/>
          </p:nvPr>
        </p:nvSpPr>
        <p:spPr/>
        <p:txBody>
          <a:bodyPr/>
          <a:lstStyle/>
          <a:p>
            <a:r>
              <a:rPr lang="en-US" dirty="0"/>
              <a:t>How does this impact the Church as a whole?</a:t>
            </a:r>
          </a:p>
        </p:txBody>
      </p:sp>
      <p:sp>
        <p:nvSpPr>
          <p:cNvPr id="3" name="Content Placeholder 2">
            <a:extLst>
              <a:ext uri="{FF2B5EF4-FFF2-40B4-BE49-F238E27FC236}">
                <a16:creationId xmlns:a16="http://schemas.microsoft.com/office/drawing/2014/main" id="{37F53885-4949-49C7-9726-62FC6BFB9458}"/>
              </a:ext>
            </a:extLst>
          </p:cNvPr>
          <p:cNvSpPr>
            <a:spLocks noGrp="1"/>
          </p:cNvSpPr>
          <p:nvPr>
            <p:ph idx="1"/>
          </p:nvPr>
        </p:nvSpPr>
        <p:spPr>
          <a:xfrm>
            <a:off x="581192" y="2003367"/>
            <a:ext cx="11029615" cy="4297680"/>
          </a:xfrm>
        </p:spPr>
        <p:txBody>
          <a:bodyPr>
            <a:normAutofit/>
          </a:bodyPr>
          <a:lstStyle/>
          <a:p>
            <a:r>
              <a:rPr lang="en-US" sz="2400" b="1" dirty="0">
                <a:solidFill>
                  <a:schemeClr val="tx1">
                    <a:lumMod val="95000"/>
                    <a:lumOff val="5000"/>
                  </a:schemeClr>
                </a:solidFill>
              </a:rPr>
              <a:t>How does the Church’s </a:t>
            </a:r>
            <a:r>
              <a:rPr lang="en-US" sz="2400" b="1" dirty="0">
                <a:solidFill>
                  <a:srgbClr val="0070C0"/>
                </a:solidFill>
              </a:rPr>
              <a:t>mission</a:t>
            </a:r>
            <a:r>
              <a:rPr lang="en-US" sz="2400" b="1" dirty="0">
                <a:solidFill>
                  <a:schemeClr val="tx1">
                    <a:lumMod val="95000"/>
                    <a:lumOff val="5000"/>
                  </a:schemeClr>
                </a:solidFill>
              </a:rPr>
              <a:t> and </a:t>
            </a:r>
            <a:r>
              <a:rPr lang="en-US" sz="2400" b="1" dirty="0">
                <a:solidFill>
                  <a:srgbClr val="0070C0"/>
                </a:solidFill>
              </a:rPr>
              <a:t>capabilities</a:t>
            </a:r>
            <a:r>
              <a:rPr lang="en-US" sz="2400" b="1" dirty="0">
                <a:solidFill>
                  <a:schemeClr val="tx1">
                    <a:lumMod val="95000"/>
                    <a:lumOff val="5000"/>
                  </a:schemeClr>
                </a:solidFill>
              </a:rPr>
              <a:t> Intersect with the evolving </a:t>
            </a:r>
            <a:r>
              <a:rPr lang="en-US" sz="2400" b="1" dirty="0">
                <a:solidFill>
                  <a:srgbClr val="0070C0"/>
                </a:solidFill>
              </a:rPr>
              <a:t>realities</a:t>
            </a:r>
            <a:r>
              <a:rPr lang="en-US" sz="2400" b="1" dirty="0">
                <a:solidFill>
                  <a:schemeClr val="tx1">
                    <a:lumMod val="95000"/>
                    <a:lumOff val="5000"/>
                  </a:schemeClr>
                </a:solidFill>
              </a:rPr>
              <a:t> of COVID-19?</a:t>
            </a:r>
          </a:p>
          <a:p>
            <a:r>
              <a:rPr lang="en-US" sz="2400" dirty="0"/>
              <a:t>How does this </a:t>
            </a:r>
            <a:r>
              <a:rPr lang="en-US" sz="2400" b="1" dirty="0">
                <a:solidFill>
                  <a:srgbClr val="0070C0"/>
                </a:solidFill>
              </a:rPr>
              <a:t>impact</a:t>
            </a:r>
            <a:r>
              <a:rPr lang="en-US" sz="2400" dirty="0"/>
              <a:t> missions’ </a:t>
            </a:r>
            <a:r>
              <a:rPr lang="en-US" sz="2400" b="1" dirty="0">
                <a:solidFill>
                  <a:srgbClr val="0070C0"/>
                </a:solidFill>
              </a:rPr>
              <a:t>activities</a:t>
            </a:r>
            <a:r>
              <a:rPr lang="en-US" sz="2400" dirty="0"/>
              <a:t>?</a:t>
            </a:r>
          </a:p>
          <a:p>
            <a:r>
              <a:rPr lang="en-US" sz="2400" dirty="0"/>
              <a:t>What are the </a:t>
            </a:r>
            <a:r>
              <a:rPr lang="en-US" sz="2400" b="1" dirty="0">
                <a:solidFill>
                  <a:srgbClr val="0070C0"/>
                </a:solidFill>
              </a:rPr>
              <a:t>financial</a:t>
            </a:r>
            <a:r>
              <a:rPr lang="en-US" sz="2400" dirty="0"/>
              <a:t> </a:t>
            </a:r>
            <a:r>
              <a:rPr lang="en-US" sz="2400" b="1" dirty="0">
                <a:solidFill>
                  <a:srgbClr val="0070C0"/>
                </a:solidFill>
              </a:rPr>
              <a:t>impacts</a:t>
            </a:r>
            <a:r>
              <a:rPr lang="en-US" sz="2400" dirty="0"/>
              <a:t> to the Church? </a:t>
            </a:r>
          </a:p>
          <a:p>
            <a:r>
              <a:rPr lang="en-US" sz="2400" dirty="0"/>
              <a:t>What </a:t>
            </a:r>
            <a:r>
              <a:rPr lang="en-US" sz="2400" b="1" dirty="0">
                <a:solidFill>
                  <a:srgbClr val="0070C0"/>
                </a:solidFill>
              </a:rPr>
              <a:t>support</a:t>
            </a:r>
            <a:r>
              <a:rPr lang="en-US" sz="2400" dirty="0"/>
              <a:t> can/should be </a:t>
            </a:r>
            <a:r>
              <a:rPr lang="en-US" sz="2400" b="1" dirty="0">
                <a:solidFill>
                  <a:srgbClr val="0070C0"/>
                </a:solidFill>
              </a:rPr>
              <a:t>provided</a:t>
            </a:r>
            <a:r>
              <a:rPr lang="en-US" sz="2400" dirty="0"/>
              <a:t> by denominational </a:t>
            </a:r>
            <a:r>
              <a:rPr lang="en-US" sz="2400" b="1" dirty="0">
                <a:solidFill>
                  <a:srgbClr val="0070C0"/>
                </a:solidFill>
              </a:rPr>
              <a:t>leadership</a:t>
            </a:r>
            <a:r>
              <a:rPr lang="en-US" sz="2400" dirty="0"/>
              <a:t>?</a:t>
            </a:r>
          </a:p>
          <a:p>
            <a:r>
              <a:rPr lang="en-US" sz="2400" dirty="0"/>
              <a:t>What are the </a:t>
            </a:r>
            <a:r>
              <a:rPr lang="en-US" sz="2400" b="1" dirty="0">
                <a:solidFill>
                  <a:srgbClr val="0070C0"/>
                </a:solidFill>
              </a:rPr>
              <a:t>priorities</a:t>
            </a:r>
            <a:r>
              <a:rPr lang="en-US" sz="2400" dirty="0"/>
              <a:t>?</a:t>
            </a:r>
          </a:p>
          <a:p>
            <a:r>
              <a:rPr lang="en-US" sz="2400" dirty="0">
                <a:solidFill>
                  <a:schemeClr val="tx1">
                    <a:lumMod val="95000"/>
                    <a:lumOff val="5000"/>
                  </a:schemeClr>
                </a:solidFill>
              </a:rPr>
              <a:t>How can/should </a:t>
            </a:r>
            <a:r>
              <a:rPr lang="en-US" sz="2400" b="1" dirty="0">
                <a:solidFill>
                  <a:srgbClr val="0070C0"/>
                </a:solidFill>
              </a:rPr>
              <a:t>like-minded</a:t>
            </a:r>
            <a:r>
              <a:rPr lang="en-US" sz="2400" dirty="0">
                <a:solidFill>
                  <a:schemeClr val="tx1">
                    <a:lumMod val="95000"/>
                    <a:lumOff val="5000"/>
                  </a:schemeClr>
                </a:solidFill>
              </a:rPr>
              <a:t> denominations work </a:t>
            </a:r>
            <a:r>
              <a:rPr lang="en-US" sz="2400" b="1" dirty="0">
                <a:solidFill>
                  <a:srgbClr val="0070C0"/>
                </a:solidFill>
              </a:rPr>
              <a:t>together</a:t>
            </a:r>
            <a:r>
              <a:rPr lang="en-US" sz="2400" dirty="0">
                <a:solidFill>
                  <a:schemeClr val="tx1">
                    <a:lumMod val="95000"/>
                    <a:lumOff val="5000"/>
                  </a:schemeClr>
                </a:solidFill>
              </a:rPr>
              <a:t>?</a:t>
            </a:r>
            <a:endParaRPr lang="en-US" sz="2400" dirty="0"/>
          </a:p>
          <a:p>
            <a:r>
              <a:rPr lang="en-US" sz="2400" dirty="0">
                <a:solidFill>
                  <a:schemeClr val="tx1">
                    <a:lumMod val="95000"/>
                    <a:lumOff val="5000"/>
                  </a:schemeClr>
                </a:solidFill>
              </a:rPr>
              <a:t>How will </a:t>
            </a:r>
            <a:r>
              <a:rPr lang="en-US" sz="2400" b="1" dirty="0">
                <a:solidFill>
                  <a:srgbClr val="0070C0"/>
                </a:solidFill>
              </a:rPr>
              <a:t>the Church respond</a:t>
            </a:r>
            <a:r>
              <a:rPr lang="en-US" sz="2400" dirty="0">
                <a:solidFill>
                  <a:schemeClr val="tx1">
                    <a:lumMod val="95000"/>
                    <a:lumOff val="5000"/>
                  </a:schemeClr>
                </a:solidFill>
              </a:rPr>
              <a:t>?</a:t>
            </a:r>
          </a:p>
          <a:p>
            <a:endParaRPr lang="en-US" sz="2400" dirty="0"/>
          </a:p>
        </p:txBody>
      </p:sp>
      <p:sp>
        <p:nvSpPr>
          <p:cNvPr id="4" name="Slide Number Placeholder 3">
            <a:extLst>
              <a:ext uri="{FF2B5EF4-FFF2-40B4-BE49-F238E27FC236}">
                <a16:creationId xmlns:a16="http://schemas.microsoft.com/office/drawing/2014/main" id="{29B42F88-7FAF-49B2-8A6E-4CB387755239}"/>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4025452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0A9A-05AD-49D6-B544-A230D9046AC3}"/>
              </a:ext>
            </a:extLst>
          </p:cNvPr>
          <p:cNvSpPr>
            <a:spLocks noGrp="1"/>
          </p:cNvSpPr>
          <p:nvPr>
            <p:ph type="title"/>
          </p:nvPr>
        </p:nvSpPr>
        <p:spPr/>
        <p:txBody>
          <a:bodyPr/>
          <a:lstStyle/>
          <a:p>
            <a:r>
              <a:rPr lang="en-US" dirty="0"/>
              <a:t>What is the impact on your congregation?</a:t>
            </a:r>
          </a:p>
        </p:txBody>
      </p:sp>
      <p:sp>
        <p:nvSpPr>
          <p:cNvPr id="3" name="Content Placeholder 2">
            <a:extLst>
              <a:ext uri="{FF2B5EF4-FFF2-40B4-BE49-F238E27FC236}">
                <a16:creationId xmlns:a16="http://schemas.microsoft.com/office/drawing/2014/main" id="{2BEC6375-11CB-4D7F-A102-0F718B6BA275}"/>
              </a:ext>
            </a:extLst>
          </p:cNvPr>
          <p:cNvSpPr>
            <a:spLocks noGrp="1"/>
          </p:cNvSpPr>
          <p:nvPr>
            <p:ph idx="1"/>
          </p:nvPr>
        </p:nvSpPr>
        <p:spPr>
          <a:xfrm>
            <a:off x="399012" y="1820484"/>
            <a:ext cx="11330246" cy="4804757"/>
          </a:xfrm>
        </p:spPr>
        <p:txBody>
          <a:bodyPr>
            <a:normAutofit fontScale="77500" lnSpcReduction="20000"/>
          </a:bodyPr>
          <a:lstStyle/>
          <a:p>
            <a:r>
              <a:rPr lang="en-US" sz="2400" dirty="0"/>
              <a:t>Who are your most </a:t>
            </a:r>
            <a:r>
              <a:rPr lang="en-US" sz="2400" b="1" dirty="0">
                <a:solidFill>
                  <a:srgbClr val="0070C0"/>
                </a:solidFill>
              </a:rPr>
              <a:t>vulnerable</a:t>
            </a:r>
            <a:r>
              <a:rPr lang="en-US" sz="2400" dirty="0"/>
              <a:t> </a:t>
            </a:r>
            <a:r>
              <a:rPr lang="en-US" sz="2400" b="1" dirty="0">
                <a:solidFill>
                  <a:srgbClr val="0070C0"/>
                </a:solidFill>
              </a:rPr>
              <a:t>members</a:t>
            </a:r>
            <a:r>
              <a:rPr lang="en-US" sz="2400" dirty="0"/>
              <a:t>? Will </a:t>
            </a:r>
            <a:r>
              <a:rPr lang="en-US" sz="2400" dirty="0" err="1"/>
              <a:t>wxisting</a:t>
            </a:r>
            <a:r>
              <a:rPr lang="en-US" sz="2400" dirty="0"/>
              <a:t> </a:t>
            </a:r>
            <a:r>
              <a:rPr lang="en-US" sz="2400" b="1" dirty="0">
                <a:solidFill>
                  <a:srgbClr val="0070C0"/>
                </a:solidFill>
              </a:rPr>
              <a:t>ministries</a:t>
            </a:r>
            <a:r>
              <a:rPr lang="en-US" sz="2400" dirty="0"/>
              <a:t> meet their </a:t>
            </a:r>
            <a:r>
              <a:rPr lang="en-US" sz="2400" b="1" dirty="0">
                <a:solidFill>
                  <a:srgbClr val="0070C0"/>
                </a:solidFill>
              </a:rPr>
              <a:t>needs</a:t>
            </a:r>
            <a:r>
              <a:rPr lang="en-US" sz="2400" dirty="0"/>
              <a:t>?</a:t>
            </a:r>
          </a:p>
          <a:p>
            <a:r>
              <a:rPr lang="en-US" sz="2400" dirty="0"/>
              <a:t>What are the </a:t>
            </a:r>
            <a:r>
              <a:rPr lang="en-US" sz="2400" b="1" dirty="0">
                <a:solidFill>
                  <a:srgbClr val="0070C0"/>
                </a:solidFill>
              </a:rPr>
              <a:t>longer-term</a:t>
            </a:r>
            <a:r>
              <a:rPr lang="en-US" sz="2400" dirty="0"/>
              <a:t> implications for </a:t>
            </a:r>
            <a:r>
              <a:rPr lang="en-US" sz="2400" b="1" dirty="0">
                <a:solidFill>
                  <a:srgbClr val="0070C0"/>
                </a:solidFill>
              </a:rPr>
              <a:t>larger</a:t>
            </a:r>
            <a:r>
              <a:rPr lang="en-US" sz="2400" dirty="0"/>
              <a:t> churches? </a:t>
            </a:r>
            <a:r>
              <a:rPr lang="en-US" sz="2400" b="1" dirty="0">
                <a:solidFill>
                  <a:srgbClr val="0070C0"/>
                </a:solidFill>
              </a:rPr>
              <a:t>Smaller</a:t>
            </a:r>
            <a:r>
              <a:rPr lang="en-US" sz="2400" dirty="0"/>
              <a:t> churches?</a:t>
            </a:r>
          </a:p>
          <a:p>
            <a:r>
              <a:rPr lang="en-US" sz="2400" dirty="0"/>
              <a:t>How do you stay </a:t>
            </a:r>
            <a:r>
              <a:rPr lang="en-US" sz="2400" b="1" dirty="0">
                <a:solidFill>
                  <a:srgbClr val="0070C0"/>
                </a:solidFill>
              </a:rPr>
              <a:t>connected</a:t>
            </a:r>
            <a:r>
              <a:rPr lang="en-US" sz="2400" dirty="0"/>
              <a:t> with </a:t>
            </a:r>
            <a:r>
              <a:rPr lang="en-US" sz="2400" b="1" dirty="0">
                <a:solidFill>
                  <a:srgbClr val="0070C0"/>
                </a:solidFill>
              </a:rPr>
              <a:t>members</a:t>
            </a:r>
            <a:r>
              <a:rPr lang="en-US" sz="2400" dirty="0"/>
              <a:t> / regular </a:t>
            </a:r>
            <a:r>
              <a:rPr lang="en-US" sz="2400" b="1" dirty="0">
                <a:solidFill>
                  <a:srgbClr val="0070C0"/>
                </a:solidFill>
              </a:rPr>
              <a:t>attenders</a:t>
            </a:r>
            <a:r>
              <a:rPr lang="en-US" sz="2400" dirty="0"/>
              <a:t> / </a:t>
            </a:r>
            <a:r>
              <a:rPr lang="en-US" sz="2400" b="1" dirty="0">
                <a:solidFill>
                  <a:srgbClr val="0070C0"/>
                </a:solidFill>
              </a:rPr>
              <a:t>visitors</a:t>
            </a:r>
            <a:r>
              <a:rPr lang="en-US" sz="2400" dirty="0"/>
              <a:t>?</a:t>
            </a:r>
          </a:p>
          <a:p>
            <a:r>
              <a:rPr lang="en-US" sz="2400" dirty="0"/>
              <a:t>How are you able to </a:t>
            </a:r>
            <a:r>
              <a:rPr lang="en-US" sz="2400" dirty="0" err="1"/>
              <a:t>sheperd</a:t>
            </a:r>
            <a:r>
              <a:rPr lang="en-US" sz="2400" dirty="0"/>
              <a:t> in the context of the current situation?</a:t>
            </a:r>
          </a:p>
          <a:p>
            <a:r>
              <a:rPr lang="en-US" sz="2400" dirty="0"/>
              <a:t>What are the unique resources you have as a church to minister in your community in this new context?</a:t>
            </a:r>
          </a:p>
          <a:p>
            <a:r>
              <a:rPr lang="en-US" sz="2400" dirty="0"/>
              <a:t>What are your members telling you? Each other?</a:t>
            </a:r>
          </a:p>
          <a:p>
            <a:r>
              <a:rPr lang="en-US" sz="2400" dirty="0"/>
              <a:t>Does your </a:t>
            </a:r>
            <a:r>
              <a:rPr lang="en-US" sz="2400" b="1" dirty="0">
                <a:solidFill>
                  <a:srgbClr val="0070C0"/>
                </a:solidFill>
              </a:rPr>
              <a:t>church</a:t>
            </a:r>
            <a:r>
              <a:rPr lang="en-US" sz="2400" dirty="0"/>
              <a:t> have at least </a:t>
            </a:r>
            <a:r>
              <a:rPr lang="en-US" sz="2400" b="1" dirty="0">
                <a:solidFill>
                  <a:srgbClr val="0070C0"/>
                </a:solidFill>
              </a:rPr>
              <a:t>six months </a:t>
            </a:r>
            <a:r>
              <a:rPr lang="en-US" sz="2400" dirty="0"/>
              <a:t>in financial </a:t>
            </a:r>
            <a:r>
              <a:rPr lang="en-US" sz="2400" b="1" dirty="0">
                <a:solidFill>
                  <a:srgbClr val="0070C0"/>
                </a:solidFill>
              </a:rPr>
              <a:t>reserves</a:t>
            </a:r>
            <a:r>
              <a:rPr lang="en-US" sz="2400" dirty="0"/>
              <a:t>?</a:t>
            </a:r>
          </a:p>
          <a:p>
            <a:r>
              <a:rPr lang="en-US" sz="2400" dirty="0"/>
              <a:t>What are the </a:t>
            </a:r>
            <a:r>
              <a:rPr lang="en-US" sz="2400" b="1" dirty="0">
                <a:solidFill>
                  <a:srgbClr val="0070C0"/>
                </a:solidFill>
              </a:rPr>
              <a:t>implications</a:t>
            </a:r>
            <a:r>
              <a:rPr lang="en-US" sz="2400" dirty="0"/>
              <a:t> to church </a:t>
            </a:r>
            <a:r>
              <a:rPr lang="en-US" sz="2400" b="1" dirty="0">
                <a:solidFill>
                  <a:srgbClr val="0070C0"/>
                </a:solidFill>
              </a:rPr>
              <a:t>staff</a:t>
            </a:r>
            <a:r>
              <a:rPr lang="en-US" sz="2400" dirty="0"/>
              <a:t>?</a:t>
            </a:r>
          </a:p>
          <a:p>
            <a:r>
              <a:rPr lang="en-US" sz="2400" dirty="0"/>
              <a:t>How will business </a:t>
            </a:r>
            <a:r>
              <a:rPr lang="en-US" sz="2400" b="1" dirty="0">
                <a:solidFill>
                  <a:srgbClr val="0070C0"/>
                </a:solidFill>
              </a:rPr>
              <a:t>economic challenges </a:t>
            </a:r>
            <a:r>
              <a:rPr lang="en-US" sz="2400" dirty="0"/>
              <a:t>affect your church’s </a:t>
            </a:r>
            <a:r>
              <a:rPr lang="en-US" sz="2400" b="1" dirty="0">
                <a:solidFill>
                  <a:srgbClr val="0070C0"/>
                </a:solidFill>
              </a:rPr>
              <a:t>leadership</a:t>
            </a:r>
            <a:r>
              <a:rPr lang="en-US" sz="2400" dirty="0"/>
              <a:t>?</a:t>
            </a:r>
          </a:p>
          <a:p>
            <a:r>
              <a:rPr lang="en-US" sz="2400" dirty="0"/>
              <a:t>Is anyone in your </a:t>
            </a:r>
            <a:r>
              <a:rPr lang="en-US" sz="2400" b="1" dirty="0">
                <a:solidFill>
                  <a:srgbClr val="0070C0"/>
                </a:solidFill>
              </a:rPr>
              <a:t>congregation</a:t>
            </a:r>
            <a:r>
              <a:rPr lang="en-US" sz="2400" dirty="0"/>
              <a:t> infected? What are the </a:t>
            </a:r>
            <a:r>
              <a:rPr lang="en-US" sz="2400" b="1" dirty="0">
                <a:solidFill>
                  <a:srgbClr val="0070C0"/>
                </a:solidFill>
              </a:rPr>
              <a:t>reactions</a:t>
            </a:r>
            <a:r>
              <a:rPr lang="en-US" sz="2400" dirty="0"/>
              <a:t> of the </a:t>
            </a:r>
            <a:r>
              <a:rPr lang="en-US" sz="2400" b="1" dirty="0">
                <a:solidFill>
                  <a:srgbClr val="0070C0"/>
                </a:solidFill>
              </a:rPr>
              <a:t>members</a:t>
            </a:r>
            <a:r>
              <a:rPr lang="en-US" sz="2400" dirty="0"/>
              <a:t>?</a:t>
            </a:r>
          </a:p>
          <a:p>
            <a:r>
              <a:rPr lang="en-US" sz="2400" dirty="0"/>
              <a:t>How do you </a:t>
            </a:r>
            <a:r>
              <a:rPr lang="en-US" sz="2400" b="1" dirty="0">
                <a:solidFill>
                  <a:srgbClr val="0070C0"/>
                </a:solidFill>
              </a:rPr>
              <a:t>assure</a:t>
            </a:r>
            <a:r>
              <a:rPr lang="en-US" sz="2400" dirty="0"/>
              <a:t> </a:t>
            </a:r>
            <a:r>
              <a:rPr lang="en-US" sz="2400" b="1" dirty="0">
                <a:solidFill>
                  <a:srgbClr val="0070C0"/>
                </a:solidFill>
              </a:rPr>
              <a:t>members</a:t>
            </a:r>
            <a:r>
              <a:rPr lang="en-US" sz="2400" dirty="0"/>
              <a:t> / Visitors that church </a:t>
            </a:r>
            <a:r>
              <a:rPr lang="en-US" sz="2400" b="1" dirty="0">
                <a:solidFill>
                  <a:srgbClr val="0070C0"/>
                </a:solidFill>
              </a:rPr>
              <a:t>facilities</a:t>
            </a:r>
            <a:r>
              <a:rPr lang="en-US" sz="2400" dirty="0"/>
              <a:t> are </a:t>
            </a:r>
            <a:r>
              <a:rPr lang="en-US" sz="2400" b="1" dirty="0">
                <a:solidFill>
                  <a:srgbClr val="0070C0"/>
                </a:solidFill>
              </a:rPr>
              <a:t>safe</a:t>
            </a:r>
            <a:r>
              <a:rPr lang="en-US" sz="2400" dirty="0"/>
              <a:t>?</a:t>
            </a:r>
          </a:p>
          <a:p>
            <a:r>
              <a:rPr lang="en-US" sz="2400" dirty="0"/>
              <a:t>How will you </a:t>
            </a:r>
            <a:r>
              <a:rPr lang="en-US" sz="2400" b="1" dirty="0">
                <a:solidFill>
                  <a:srgbClr val="0070C0"/>
                </a:solidFill>
              </a:rPr>
              <a:t>decide</a:t>
            </a:r>
            <a:r>
              <a:rPr lang="en-US" sz="2400" dirty="0"/>
              <a:t> to Stop / Restart </a:t>
            </a:r>
            <a:r>
              <a:rPr lang="en-US" sz="2400" b="1" dirty="0">
                <a:solidFill>
                  <a:srgbClr val="0070C0"/>
                </a:solidFill>
              </a:rPr>
              <a:t>meeting</a:t>
            </a:r>
            <a:r>
              <a:rPr lang="en-US" sz="2400" dirty="0"/>
              <a:t> at church </a:t>
            </a:r>
            <a:r>
              <a:rPr lang="en-US" sz="2400" b="1" dirty="0">
                <a:solidFill>
                  <a:srgbClr val="0070C0"/>
                </a:solidFill>
              </a:rPr>
              <a:t>facilities</a:t>
            </a:r>
            <a:r>
              <a:rPr lang="en-US" sz="2400" dirty="0"/>
              <a:t>?</a:t>
            </a:r>
          </a:p>
          <a:p>
            <a:endParaRPr lang="en-US" sz="2400" dirty="0"/>
          </a:p>
        </p:txBody>
      </p:sp>
      <p:sp>
        <p:nvSpPr>
          <p:cNvPr id="4" name="Slide Number Placeholder 3">
            <a:extLst>
              <a:ext uri="{FF2B5EF4-FFF2-40B4-BE49-F238E27FC236}">
                <a16:creationId xmlns:a16="http://schemas.microsoft.com/office/drawing/2014/main" id="{597E11E6-296A-4F03-A376-223446D387F9}"/>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350267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D825-A946-4957-84EB-2B7A1C6B1D90}"/>
              </a:ext>
            </a:extLst>
          </p:cNvPr>
          <p:cNvSpPr>
            <a:spLocks noGrp="1"/>
          </p:cNvSpPr>
          <p:nvPr>
            <p:ph type="title"/>
          </p:nvPr>
        </p:nvSpPr>
        <p:spPr>
          <a:xfrm>
            <a:off x="608625" y="2393950"/>
            <a:ext cx="10885383" cy="2147467"/>
          </a:xfrm>
        </p:spPr>
        <p:txBody>
          <a:bodyPr/>
          <a:lstStyle/>
          <a:p>
            <a:r>
              <a:rPr lang="en-US" dirty="0"/>
              <a:t>How can the Church be the Church in times of crisis?</a:t>
            </a:r>
          </a:p>
        </p:txBody>
      </p:sp>
      <p:sp>
        <p:nvSpPr>
          <p:cNvPr id="4" name="Slide Number Placeholder 3">
            <a:extLst>
              <a:ext uri="{FF2B5EF4-FFF2-40B4-BE49-F238E27FC236}">
                <a16:creationId xmlns:a16="http://schemas.microsoft.com/office/drawing/2014/main" id="{1FD14CB4-A9E2-416D-9105-BB3FCDF20BF5}"/>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3039237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3E9F-6BE6-4851-9506-CFD0A76DB2D6}"/>
              </a:ext>
            </a:extLst>
          </p:cNvPr>
          <p:cNvSpPr>
            <a:spLocks noGrp="1"/>
          </p:cNvSpPr>
          <p:nvPr>
            <p:ph type="title"/>
          </p:nvPr>
        </p:nvSpPr>
        <p:spPr/>
        <p:txBody>
          <a:bodyPr/>
          <a:lstStyle/>
          <a:p>
            <a:r>
              <a:rPr lang="en-US" dirty="0"/>
              <a:t>What are the opportunities for Evangelism and discipleship?</a:t>
            </a:r>
          </a:p>
        </p:txBody>
      </p:sp>
      <p:sp>
        <p:nvSpPr>
          <p:cNvPr id="3" name="Content Placeholder 2">
            <a:extLst>
              <a:ext uri="{FF2B5EF4-FFF2-40B4-BE49-F238E27FC236}">
                <a16:creationId xmlns:a16="http://schemas.microsoft.com/office/drawing/2014/main" id="{DDBF1162-52C7-4533-B284-856C0A05C27A}"/>
              </a:ext>
            </a:extLst>
          </p:cNvPr>
          <p:cNvSpPr>
            <a:spLocks noGrp="1"/>
          </p:cNvSpPr>
          <p:nvPr>
            <p:ph idx="1"/>
          </p:nvPr>
        </p:nvSpPr>
        <p:spPr/>
        <p:txBody>
          <a:bodyPr>
            <a:normAutofit/>
          </a:bodyPr>
          <a:lstStyle/>
          <a:p>
            <a:r>
              <a:rPr lang="en-US" sz="2400" dirty="0"/>
              <a:t>How </a:t>
            </a:r>
            <a:r>
              <a:rPr lang="en-US" sz="2400" b="1" dirty="0">
                <a:solidFill>
                  <a:srgbClr val="0070C0"/>
                </a:solidFill>
              </a:rPr>
              <a:t>can / should </a:t>
            </a:r>
            <a:r>
              <a:rPr lang="en-US" sz="2400" dirty="0"/>
              <a:t>existing </a:t>
            </a:r>
            <a:r>
              <a:rPr lang="en-US" sz="2400" b="1" dirty="0">
                <a:solidFill>
                  <a:srgbClr val="0070C0"/>
                </a:solidFill>
              </a:rPr>
              <a:t>ministries</a:t>
            </a:r>
            <a:r>
              <a:rPr lang="en-US" sz="2400" dirty="0"/>
              <a:t> be </a:t>
            </a:r>
            <a:r>
              <a:rPr lang="en-US" sz="2400" b="1" dirty="0">
                <a:solidFill>
                  <a:srgbClr val="0070C0"/>
                </a:solidFill>
              </a:rPr>
              <a:t>adapted</a:t>
            </a:r>
            <a:r>
              <a:rPr lang="en-US" sz="2400" dirty="0"/>
              <a:t>?</a:t>
            </a:r>
          </a:p>
          <a:p>
            <a:r>
              <a:rPr lang="en-US" sz="2400" dirty="0"/>
              <a:t>What </a:t>
            </a:r>
            <a:r>
              <a:rPr lang="en-US" sz="2400" b="1" dirty="0">
                <a:solidFill>
                  <a:srgbClr val="0070C0"/>
                </a:solidFill>
              </a:rPr>
              <a:t>new</a:t>
            </a:r>
            <a:r>
              <a:rPr lang="en-US" sz="2400" dirty="0"/>
              <a:t> people </a:t>
            </a:r>
            <a:r>
              <a:rPr lang="en-US" sz="2400" b="1" dirty="0">
                <a:solidFill>
                  <a:srgbClr val="0070C0"/>
                </a:solidFill>
              </a:rPr>
              <a:t>groups</a:t>
            </a:r>
            <a:r>
              <a:rPr lang="en-US" sz="2400" dirty="0"/>
              <a:t> may now be </a:t>
            </a:r>
            <a:r>
              <a:rPr lang="en-US" sz="2400" b="1" dirty="0">
                <a:solidFill>
                  <a:srgbClr val="0070C0"/>
                </a:solidFill>
              </a:rPr>
              <a:t>reachable</a:t>
            </a:r>
            <a:r>
              <a:rPr lang="en-US" sz="2400" dirty="0"/>
              <a:t> by your </a:t>
            </a:r>
            <a:r>
              <a:rPr lang="en-US" sz="2400" b="1" dirty="0">
                <a:solidFill>
                  <a:srgbClr val="0070C0"/>
                </a:solidFill>
              </a:rPr>
              <a:t>church</a:t>
            </a:r>
            <a:r>
              <a:rPr lang="en-US" sz="2400" dirty="0"/>
              <a:t>?</a:t>
            </a:r>
          </a:p>
          <a:p>
            <a:r>
              <a:rPr lang="en-US" sz="2400" dirty="0"/>
              <a:t>What, if any, </a:t>
            </a:r>
            <a:r>
              <a:rPr lang="en-US" sz="2400" b="1" dirty="0">
                <a:solidFill>
                  <a:srgbClr val="0070C0"/>
                </a:solidFill>
              </a:rPr>
              <a:t>new ministries </a:t>
            </a:r>
            <a:r>
              <a:rPr lang="en-US" sz="2400" dirty="0"/>
              <a:t>should be </a:t>
            </a:r>
            <a:r>
              <a:rPr lang="en-US" sz="2400" b="1" dirty="0">
                <a:solidFill>
                  <a:srgbClr val="0070C0"/>
                </a:solidFill>
              </a:rPr>
              <a:t>considered</a:t>
            </a:r>
            <a:r>
              <a:rPr lang="en-US" sz="2400" dirty="0"/>
              <a:t>?</a:t>
            </a:r>
          </a:p>
          <a:p>
            <a:r>
              <a:rPr lang="en-US" sz="2400" dirty="0"/>
              <a:t>What are the </a:t>
            </a:r>
            <a:r>
              <a:rPr lang="en-US" sz="2400" b="1" dirty="0">
                <a:solidFill>
                  <a:srgbClr val="0070C0"/>
                </a:solidFill>
              </a:rPr>
              <a:t>implications</a:t>
            </a:r>
            <a:r>
              <a:rPr lang="en-US" sz="2400" dirty="0"/>
              <a:t> for </a:t>
            </a:r>
            <a:r>
              <a:rPr lang="en-US" sz="2400" b="1" dirty="0">
                <a:solidFill>
                  <a:srgbClr val="0070C0"/>
                </a:solidFill>
              </a:rPr>
              <a:t>church planting</a:t>
            </a:r>
            <a:r>
              <a:rPr lang="en-US" sz="2400" dirty="0"/>
              <a:t>? </a:t>
            </a:r>
          </a:p>
          <a:p>
            <a:r>
              <a:rPr lang="en-US" sz="2400" dirty="0"/>
              <a:t>Can / should </a:t>
            </a:r>
            <a:r>
              <a:rPr lang="en-US" sz="2400" b="1" dirty="0">
                <a:solidFill>
                  <a:srgbClr val="0070C0"/>
                </a:solidFill>
              </a:rPr>
              <a:t>house churches </a:t>
            </a:r>
            <a:r>
              <a:rPr lang="en-US" sz="2400" dirty="0"/>
              <a:t>become a part of a </a:t>
            </a:r>
            <a:r>
              <a:rPr lang="en-US" sz="2400" b="1" dirty="0">
                <a:solidFill>
                  <a:srgbClr val="0070C0"/>
                </a:solidFill>
              </a:rPr>
              <a:t>local congregation</a:t>
            </a:r>
            <a:r>
              <a:rPr lang="en-US" sz="2400" dirty="0"/>
              <a:t>?</a:t>
            </a:r>
          </a:p>
          <a:p>
            <a:r>
              <a:rPr lang="en-US" sz="2400" dirty="0"/>
              <a:t>What </a:t>
            </a:r>
            <a:r>
              <a:rPr lang="en-US" sz="2400" b="1" dirty="0">
                <a:solidFill>
                  <a:srgbClr val="0070C0"/>
                </a:solidFill>
              </a:rPr>
              <a:t>training</a:t>
            </a:r>
            <a:r>
              <a:rPr lang="en-US" sz="2400" dirty="0"/>
              <a:t> / </a:t>
            </a:r>
            <a:r>
              <a:rPr lang="en-US" sz="2400" b="1" dirty="0">
                <a:solidFill>
                  <a:srgbClr val="0070C0"/>
                </a:solidFill>
              </a:rPr>
              <a:t>discipleship</a:t>
            </a:r>
            <a:r>
              <a:rPr lang="en-US" sz="2400" dirty="0"/>
              <a:t> activities should be </a:t>
            </a:r>
            <a:r>
              <a:rPr lang="en-US" sz="2400" b="1" dirty="0">
                <a:solidFill>
                  <a:srgbClr val="0070C0"/>
                </a:solidFill>
              </a:rPr>
              <a:t>prioritized</a:t>
            </a:r>
            <a:r>
              <a:rPr lang="en-US" sz="2400" dirty="0"/>
              <a:t>?</a:t>
            </a:r>
          </a:p>
        </p:txBody>
      </p:sp>
      <p:sp>
        <p:nvSpPr>
          <p:cNvPr id="4" name="Slide Number Placeholder 3">
            <a:extLst>
              <a:ext uri="{FF2B5EF4-FFF2-40B4-BE49-F238E27FC236}">
                <a16:creationId xmlns:a16="http://schemas.microsoft.com/office/drawing/2014/main" id="{BB923484-52BB-47E1-8279-97F1E3249AFA}"/>
              </a:ext>
            </a:extLst>
          </p:cNvPr>
          <p:cNvSpPr>
            <a:spLocks noGrp="1"/>
          </p:cNvSpPr>
          <p:nvPr>
            <p:ph type="sldNum" sz="quarter" idx="12"/>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101985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12667-0C0B-4680-B88A-C58794B07599}"/>
              </a:ext>
            </a:extLst>
          </p:cNvPr>
          <p:cNvSpPr>
            <a:spLocks noGrp="1"/>
          </p:cNvSpPr>
          <p:nvPr>
            <p:ph type="title"/>
          </p:nvPr>
        </p:nvSpPr>
        <p:spPr/>
        <p:txBody>
          <a:bodyPr/>
          <a:lstStyle/>
          <a:p>
            <a:r>
              <a:rPr lang="en-US" dirty="0" err="1"/>
              <a:t>Reachglobal</a:t>
            </a:r>
            <a:r>
              <a:rPr lang="en-US" dirty="0"/>
              <a:t> Crisis Response Is Here to Help</a:t>
            </a:r>
          </a:p>
        </p:txBody>
      </p:sp>
      <p:sp>
        <p:nvSpPr>
          <p:cNvPr id="3" name="Content Placeholder 2">
            <a:extLst>
              <a:ext uri="{FF2B5EF4-FFF2-40B4-BE49-F238E27FC236}">
                <a16:creationId xmlns:a16="http://schemas.microsoft.com/office/drawing/2014/main" id="{2203BD81-480B-48BE-B21C-121193A93BBC}"/>
              </a:ext>
            </a:extLst>
          </p:cNvPr>
          <p:cNvSpPr>
            <a:spLocks noGrp="1"/>
          </p:cNvSpPr>
          <p:nvPr>
            <p:ph idx="1"/>
          </p:nvPr>
        </p:nvSpPr>
        <p:spPr>
          <a:xfrm>
            <a:off x="464591" y="2537245"/>
            <a:ext cx="11029615" cy="3634486"/>
          </a:xfrm>
        </p:spPr>
        <p:txBody>
          <a:bodyPr>
            <a:normAutofit/>
          </a:bodyPr>
          <a:lstStyle/>
          <a:p>
            <a:r>
              <a:rPr lang="en-US" sz="2400" b="1" dirty="0">
                <a:solidFill>
                  <a:srgbClr val="0070C0"/>
                </a:solidFill>
              </a:rPr>
              <a:t>Create / adapt </a:t>
            </a:r>
            <a:r>
              <a:rPr lang="en-US" sz="2400" dirty="0"/>
              <a:t>crisis response </a:t>
            </a:r>
            <a:r>
              <a:rPr lang="en-US" sz="2400" b="1" dirty="0">
                <a:solidFill>
                  <a:srgbClr val="0070C0"/>
                </a:solidFill>
              </a:rPr>
              <a:t>plans</a:t>
            </a:r>
            <a:r>
              <a:rPr lang="en-US" sz="2400" dirty="0"/>
              <a:t> to mitigate coronavirus </a:t>
            </a:r>
            <a:r>
              <a:rPr lang="en-US" sz="2400" b="1" dirty="0">
                <a:solidFill>
                  <a:srgbClr val="0070C0"/>
                </a:solidFill>
              </a:rPr>
              <a:t>impacts</a:t>
            </a:r>
          </a:p>
          <a:p>
            <a:r>
              <a:rPr lang="en-US" sz="2400" dirty="0"/>
              <a:t>Train / Support </a:t>
            </a:r>
            <a:r>
              <a:rPr lang="en-US" sz="2400" b="1" dirty="0">
                <a:solidFill>
                  <a:srgbClr val="0070C0"/>
                </a:solidFill>
              </a:rPr>
              <a:t>preparedness</a:t>
            </a:r>
            <a:r>
              <a:rPr lang="en-US" sz="2400" dirty="0"/>
              <a:t> / </a:t>
            </a:r>
            <a:r>
              <a:rPr lang="en-US" sz="2400" b="1" dirty="0">
                <a:solidFill>
                  <a:srgbClr val="0070C0"/>
                </a:solidFill>
              </a:rPr>
              <a:t>Trauma care </a:t>
            </a:r>
            <a:r>
              <a:rPr lang="en-US" sz="2400" dirty="0"/>
              <a:t>for individual / Groups of </a:t>
            </a:r>
            <a:r>
              <a:rPr lang="en-US" sz="2400" b="1" dirty="0">
                <a:solidFill>
                  <a:srgbClr val="0070C0"/>
                </a:solidFill>
              </a:rPr>
              <a:t>churches</a:t>
            </a:r>
          </a:p>
          <a:p>
            <a:r>
              <a:rPr lang="en-US" sz="2400" dirty="0"/>
              <a:t>Provide </a:t>
            </a:r>
            <a:r>
              <a:rPr lang="en-US" sz="2400" b="1" dirty="0">
                <a:solidFill>
                  <a:srgbClr val="0070C0"/>
                </a:solidFill>
              </a:rPr>
              <a:t>forum</a:t>
            </a:r>
            <a:r>
              <a:rPr lang="en-US" sz="2400" dirty="0"/>
              <a:t> for </a:t>
            </a:r>
            <a:r>
              <a:rPr lang="en-US" sz="2400" b="1" dirty="0">
                <a:solidFill>
                  <a:srgbClr val="0070C0"/>
                </a:solidFill>
              </a:rPr>
              <a:t>leaders</a:t>
            </a:r>
            <a:r>
              <a:rPr lang="en-US" sz="2400" dirty="0"/>
              <a:t> to </a:t>
            </a:r>
            <a:r>
              <a:rPr lang="en-US" sz="2400" b="1" dirty="0">
                <a:solidFill>
                  <a:srgbClr val="0070C0"/>
                </a:solidFill>
              </a:rPr>
              <a:t>brainstorm</a:t>
            </a:r>
            <a:r>
              <a:rPr lang="en-US" sz="2400" dirty="0"/>
              <a:t> new ministry </a:t>
            </a:r>
            <a:r>
              <a:rPr lang="en-US" sz="2400" b="1" dirty="0">
                <a:solidFill>
                  <a:srgbClr val="0070C0"/>
                </a:solidFill>
              </a:rPr>
              <a:t>opportunities</a:t>
            </a:r>
          </a:p>
          <a:p>
            <a:r>
              <a:rPr lang="en-US" sz="2400" dirty="0"/>
              <a:t>Provide </a:t>
            </a:r>
            <a:r>
              <a:rPr lang="en-US" sz="2400" b="1" dirty="0">
                <a:solidFill>
                  <a:srgbClr val="0070C0"/>
                </a:solidFill>
              </a:rPr>
              <a:t>guidance</a:t>
            </a:r>
            <a:r>
              <a:rPr lang="en-US" sz="2400" dirty="0"/>
              <a:t> on </a:t>
            </a:r>
            <a:r>
              <a:rPr lang="en-US" sz="2400" b="1" dirty="0">
                <a:solidFill>
                  <a:srgbClr val="0070C0"/>
                </a:solidFill>
              </a:rPr>
              <a:t>evangelism</a:t>
            </a:r>
            <a:r>
              <a:rPr lang="en-US" sz="2400" dirty="0"/>
              <a:t> based on </a:t>
            </a:r>
            <a:r>
              <a:rPr lang="en-US" sz="2400" b="1" dirty="0">
                <a:solidFill>
                  <a:srgbClr val="0070C0"/>
                </a:solidFill>
              </a:rPr>
              <a:t>prior</a:t>
            </a:r>
            <a:r>
              <a:rPr lang="en-US" sz="2400" dirty="0"/>
              <a:t> disaster </a:t>
            </a:r>
            <a:r>
              <a:rPr lang="en-US" sz="2400" b="1" dirty="0">
                <a:solidFill>
                  <a:srgbClr val="0070C0"/>
                </a:solidFill>
              </a:rPr>
              <a:t>events</a:t>
            </a:r>
          </a:p>
          <a:p>
            <a:r>
              <a:rPr lang="en-US" sz="2400" b="1" dirty="0">
                <a:solidFill>
                  <a:srgbClr val="0070C0"/>
                </a:solidFill>
              </a:rPr>
              <a:t>Support</a:t>
            </a:r>
            <a:r>
              <a:rPr lang="en-US" sz="2400" dirty="0"/>
              <a:t> district / regional </a:t>
            </a:r>
            <a:r>
              <a:rPr lang="en-US" sz="2400" b="1" dirty="0">
                <a:solidFill>
                  <a:srgbClr val="0070C0"/>
                </a:solidFill>
              </a:rPr>
              <a:t>leadership</a:t>
            </a:r>
            <a:r>
              <a:rPr lang="en-US" sz="2400" dirty="0"/>
              <a:t> in </a:t>
            </a:r>
            <a:r>
              <a:rPr lang="en-US" sz="2400" b="1" dirty="0">
                <a:solidFill>
                  <a:srgbClr val="0070C0"/>
                </a:solidFill>
              </a:rPr>
              <a:t>developing</a:t>
            </a:r>
            <a:r>
              <a:rPr lang="en-US" sz="2400" dirty="0"/>
              <a:t> and </a:t>
            </a:r>
            <a:r>
              <a:rPr lang="en-US" sz="2400" b="1" dirty="0">
                <a:solidFill>
                  <a:srgbClr val="0070C0"/>
                </a:solidFill>
              </a:rPr>
              <a:t>executing</a:t>
            </a:r>
            <a:r>
              <a:rPr lang="en-US" sz="2400" dirty="0"/>
              <a:t> responses</a:t>
            </a:r>
          </a:p>
        </p:txBody>
      </p:sp>
      <p:sp>
        <p:nvSpPr>
          <p:cNvPr id="4" name="Slide Number Placeholder 3">
            <a:extLst>
              <a:ext uri="{FF2B5EF4-FFF2-40B4-BE49-F238E27FC236}">
                <a16:creationId xmlns:a16="http://schemas.microsoft.com/office/drawing/2014/main" id="{4C9D5425-07C6-4652-AD71-765C97DCF06B}"/>
              </a:ext>
            </a:extLst>
          </p:cNvPr>
          <p:cNvSpPr>
            <a:spLocks noGrp="1"/>
          </p:cNvSpPr>
          <p:nvPr>
            <p:ph type="sldNum" sz="quarter" idx="12"/>
          </p:nvPr>
        </p:nvSpPr>
        <p:spPr/>
        <p:txBody>
          <a:bodyPr/>
          <a:lstStyle/>
          <a:p>
            <a:fld id="{3A98EE3D-8CD1-4C3F-BD1C-C98C9596463C}" type="slidenum">
              <a:rPr lang="en-US" smtClean="0"/>
              <a:t>31</a:t>
            </a:fld>
            <a:endParaRPr lang="en-US" dirty="0"/>
          </a:p>
        </p:txBody>
      </p:sp>
      <p:sp>
        <p:nvSpPr>
          <p:cNvPr id="5" name="TextBox 4">
            <a:extLst>
              <a:ext uri="{FF2B5EF4-FFF2-40B4-BE49-F238E27FC236}">
                <a16:creationId xmlns:a16="http://schemas.microsoft.com/office/drawing/2014/main" id="{C1006559-E034-41AB-B310-DF21B3E51324}"/>
              </a:ext>
            </a:extLst>
          </p:cNvPr>
          <p:cNvSpPr txBox="1"/>
          <p:nvPr/>
        </p:nvSpPr>
        <p:spPr>
          <a:xfrm>
            <a:off x="1534228" y="1892300"/>
            <a:ext cx="7809254" cy="461665"/>
          </a:xfrm>
          <a:prstGeom prst="rect">
            <a:avLst/>
          </a:prstGeom>
          <a:noFill/>
        </p:spPr>
        <p:txBody>
          <a:bodyPr wrap="none" rtlCol="0">
            <a:spAutoFit/>
          </a:bodyPr>
          <a:lstStyle/>
          <a:p>
            <a:r>
              <a:rPr lang="en-US" sz="2400" b="1" i="1" dirty="0"/>
              <a:t>A Mission Field is Created in the Wake of Every Crisis Event</a:t>
            </a:r>
          </a:p>
        </p:txBody>
      </p:sp>
    </p:spTree>
    <p:extLst>
      <p:ext uri="{BB962C8B-B14F-4D97-AF65-F5344CB8AC3E}">
        <p14:creationId xmlns:p14="http://schemas.microsoft.com/office/powerpoint/2010/main" val="4154372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D825-A946-4957-84EB-2B7A1C6B1D90}"/>
              </a:ext>
            </a:extLst>
          </p:cNvPr>
          <p:cNvSpPr>
            <a:spLocks noGrp="1"/>
          </p:cNvSpPr>
          <p:nvPr>
            <p:ph type="title"/>
          </p:nvPr>
        </p:nvSpPr>
        <p:spPr>
          <a:xfrm>
            <a:off x="608625" y="2393950"/>
            <a:ext cx="10885383" cy="2147467"/>
          </a:xfrm>
        </p:spPr>
        <p:txBody>
          <a:bodyPr/>
          <a:lstStyle/>
          <a:p>
            <a:r>
              <a:rPr lang="en-US" dirty="0"/>
              <a:t>Ways to be God’s Hands and Feet While Abiding in Social Distancing</a:t>
            </a:r>
          </a:p>
        </p:txBody>
      </p:sp>
      <p:sp>
        <p:nvSpPr>
          <p:cNvPr id="4" name="Slide Number Placeholder 3">
            <a:extLst>
              <a:ext uri="{FF2B5EF4-FFF2-40B4-BE49-F238E27FC236}">
                <a16:creationId xmlns:a16="http://schemas.microsoft.com/office/drawing/2014/main" id="{1FD14CB4-A9E2-416D-9105-BB3FCDF20BF5}"/>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1348584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A47E-77CC-4795-AAE3-7BD24BD050C9}"/>
              </a:ext>
            </a:extLst>
          </p:cNvPr>
          <p:cNvSpPr>
            <a:spLocks noGrp="1"/>
          </p:cNvSpPr>
          <p:nvPr>
            <p:ph type="title"/>
          </p:nvPr>
        </p:nvSpPr>
        <p:spPr/>
        <p:txBody>
          <a:bodyPr/>
          <a:lstStyle/>
          <a:p>
            <a:r>
              <a:rPr lang="en-US" b="1" dirty="0"/>
              <a:t>Spiritual</a:t>
            </a:r>
            <a:endParaRPr lang="en-US" dirty="0"/>
          </a:p>
        </p:txBody>
      </p:sp>
      <p:sp>
        <p:nvSpPr>
          <p:cNvPr id="3" name="Content Placeholder 2">
            <a:extLst>
              <a:ext uri="{FF2B5EF4-FFF2-40B4-BE49-F238E27FC236}">
                <a16:creationId xmlns:a16="http://schemas.microsoft.com/office/drawing/2014/main" id="{DB5C4C84-628F-4C85-901C-F764C27986A8}"/>
              </a:ext>
            </a:extLst>
          </p:cNvPr>
          <p:cNvSpPr>
            <a:spLocks noGrp="1"/>
          </p:cNvSpPr>
          <p:nvPr>
            <p:ph idx="1"/>
          </p:nvPr>
        </p:nvSpPr>
        <p:spPr>
          <a:xfrm>
            <a:off x="581192" y="1616552"/>
            <a:ext cx="11029615" cy="4807362"/>
          </a:xfrm>
        </p:spPr>
        <p:txBody>
          <a:bodyPr>
            <a:normAutofit/>
          </a:bodyPr>
          <a:lstStyle/>
          <a:p>
            <a:r>
              <a:rPr lang="en-US" b="1" dirty="0"/>
              <a:t>Deepen your spiritual walk</a:t>
            </a:r>
            <a:r>
              <a:rPr lang="en-US" dirty="0"/>
              <a:t> by prayer, reading your Bible, doing a bible study, and devotionals.</a:t>
            </a:r>
          </a:p>
          <a:p>
            <a:r>
              <a:rPr lang="en-US" b="1" dirty="0"/>
              <a:t>Pray for our leaders</a:t>
            </a:r>
            <a:r>
              <a:rPr lang="en-US" dirty="0"/>
              <a:t> – This is an unprecedented time. Pray for clarity and unity for leaders of our government, state and locally, including our pastors, employers and others who lead people.</a:t>
            </a:r>
          </a:p>
          <a:p>
            <a:r>
              <a:rPr lang="en-US" b="1" dirty="0"/>
              <a:t>Community Groups – </a:t>
            </a:r>
            <a:r>
              <a:rPr lang="en-US" dirty="0"/>
              <a:t>Start an online group of friends who you can fellowship with and study the bible together. If started with local people, plan to transition it to an in-person meeting, when possible, after social distancing requirements have been removed.</a:t>
            </a:r>
          </a:p>
          <a:p>
            <a:r>
              <a:rPr lang="en-US" b="1" dirty="0"/>
              <a:t>RightNow Media</a:t>
            </a:r>
            <a:r>
              <a:rPr lang="en-US" dirty="0"/>
              <a:t> – Find some great studies on </a:t>
            </a:r>
            <a:r>
              <a:rPr lang="en-US" u="sng" dirty="0" err="1">
                <a:hlinkClick r:id="rId2"/>
              </a:rPr>
              <a:t>rightnow</a:t>
            </a:r>
            <a:r>
              <a:rPr lang="en-US" u="sng" dirty="0">
                <a:hlinkClick r:id="rId2"/>
              </a:rPr>
              <a:t> Media</a:t>
            </a:r>
            <a:r>
              <a:rPr lang="en-US" dirty="0"/>
              <a:t>, encourage others to watch them, then call them up and talk about what stood out to you.</a:t>
            </a:r>
          </a:p>
          <a:p>
            <a:r>
              <a:rPr lang="en-US" b="1" dirty="0"/>
              <a:t>Purposefully Meditate</a:t>
            </a:r>
            <a:r>
              <a:rPr lang="en-US" dirty="0"/>
              <a:t> – Practice setting aside time for meditating on the things of God. Do it in coordination with others and explore together what the Lord spoke to or impressed upon you.</a:t>
            </a:r>
          </a:p>
          <a:p>
            <a:r>
              <a:rPr lang="en-US" b="1" dirty="0"/>
              <a:t>Prayer Walk Your Neighborhoods</a:t>
            </a:r>
            <a:r>
              <a:rPr lang="en-US" dirty="0"/>
              <a:t> – Pray as you walk around your neighborhood, look for others that are out and while keeping a safe social distance, ask them how they are, if they have a story, if and how can you pray for them.</a:t>
            </a:r>
          </a:p>
        </p:txBody>
      </p:sp>
      <p:sp>
        <p:nvSpPr>
          <p:cNvPr id="4" name="Slide Number Placeholder 3">
            <a:extLst>
              <a:ext uri="{FF2B5EF4-FFF2-40B4-BE49-F238E27FC236}">
                <a16:creationId xmlns:a16="http://schemas.microsoft.com/office/drawing/2014/main" id="{9FB05FF6-06C3-4AE4-8849-2AD338FF1808}"/>
              </a:ext>
            </a:extLst>
          </p:cNvPr>
          <p:cNvSpPr>
            <a:spLocks noGrp="1"/>
          </p:cNvSpPr>
          <p:nvPr>
            <p:ph type="sldNum" sz="quarter" idx="12"/>
          </p:nvPr>
        </p:nvSpPr>
        <p:spPr/>
        <p:txBody>
          <a:bodyPr/>
          <a:lstStyle/>
          <a:p>
            <a:fld id="{3A98EE3D-8CD1-4C3F-BD1C-C98C9596463C}" type="slidenum">
              <a:rPr lang="en-US" smtClean="0"/>
              <a:t>33</a:t>
            </a:fld>
            <a:endParaRPr lang="en-US" dirty="0"/>
          </a:p>
        </p:txBody>
      </p:sp>
    </p:spTree>
    <p:extLst>
      <p:ext uri="{BB962C8B-B14F-4D97-AF65-F5344CB8AC3E}">
        <p14:creationId xmlns:p14="http://schemas.microsoft.com/office/powerpoint/2010/main" val="2882199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53BB-2A3C-48BA-A6FB-B05ED2478256}"/>
              </a:ext>
            </a:extLst>
          </p:cNvPr>
          <p:cNvSpPr>
            <a:spLocks noGrp="1"/>
          </p:cNvSpPr>
          <p:nvPr>
            <p:ph type="title"/>
          </p:nvPr>
        </p:nvSpPr>
        <p:spPr/>
        <p:txBody>
          <a:bodyPr/>
          <a:lstStyle/>
          <a:p>
            <a:r>
              <a:rPr lang="en-US" b="1" dirty="0"/>
              <a:t>Relational</a:t>
            </a:r>
            <a:br>
              <a:rPr lang="en-US" dirty="0"/>
            </a:br>
            <a:endParaRPr lang="en-US" dirty="0"/>
          </a:p>
        </p:txBody>
      </p:sp>
      <p:sp>
        <p:nvSpPr>
          <p:cNvPr id="3" name="Content Placeholder 2">
            <a:extLst>
              <a:ext uri="{FF2B5EF4-FFF2-40B4-BE49-F238E27FC236}">
                <a16:creationId xmlns:a16="http://schemas.microsoft.com/office/drawing/2014/main" id="{EA25956C-7A31-4DCC-AC3A-1AB4DC4EA2FB}"/>
              </a:ext>
            </a:extLst>
          </p:cNvPr>
          <p:cNvSpPr>
            <a:spLocks noGrp="1"/>
          </p:cNvSpPr>
          <p:nvPr>
            <p:ph idx="1"/>
          </p:nvPr>
        </p:nvSpPr>
        <p:spPr>
          <a:xfrm>
            <a:off x="581192" y="1335023"/>
            <a:ext cx="11029615" cy="5454015"/>
          </a:xfrm>
        </p:spPr>
        <p:txBody>
          <a:bodyPr>
            <a:normAutofit lnSpcReduction="10000"/>
          </a:bodyPr>
          <a:lstStyle/>
          <a:p>
            <a:r>
              <a:rPr lang="en-US" b="1" dirty="0"/>
              <a:t>Write a card or letter</a:t>
            </a:r>
            <a:r>
              <a:rPr lang="en-US" dirty="0"/>
              <a:t> first to those who are sheltered, then continue to connect to those in your circle.</a:t>
            </a:r>
          </a:p>
          <a:p>
            <a:r>
              <a:rPr lang="en-US" b="1" dirty="0"/>
              <a:t>Connect with people electronically</a:t>
            </a:r>
            <a:r>
              <a:rPr lang="en-US" dirty="0"/>
              <a:t> by using Skype, Facetime, </a:t>
            </a:r>
            <a:r>
              <a:rPr lang="en-US" u="sng" dirty="0">
                <a:hlinkClick r:id="rId2"/>
              </a:rPr>
              <a:t>Zoom</a:t>
            </a:r>
            <a:r>
              <a:rPr lang="en-US" dirty="0"/>
              <a:t> or other interactive apps for individual and/or group calls.  </a:t>
            </a:r>
            <a:r>
              <a:rPr lang="en-US" u="sng" dirty="0">
                <a:hlinkClick r:id="rId3"/>
              </a:rPr>
              <a:t>https://www.commonsensemedia.org/lists/multiplayer-apps</a:t>
            </a:r>
            <a:r>
              <a:rPr lang="en-US" dirty="0"/>
              <a:t> shows a host of games that people can do together interactively.  </a:t>
            </a:r>
          </a:p>
          <a:p>
            <a:r>
              <a:rPr lang="en-US" b="1" dirty="0"/>
              <a:t>Call a minimum of two people a day</a:t>
            </a:r>
            <a:r>
              <a:rPr lang="en-US" dirty="0"/>
              <a:t>.  Use your phone contact list, church directory or your phone with the goal of calling everyone on your list for the next 30 days. </a:t>
            </a:r>
          </a:p>
          <a:p>
            <a:r>
              <a:rPr lang="en-US" b="1" dirty="0"/>
              <a:t>Love others</a:t>
            </a:r>
            <a:r>
              <a:rPr lang="en-US" dirty="0"/>
              <a:t> – From your own home, check-in by phone with others, who you know, do not have a strong support system.  If you aren’t aware of someone’s support system, reach out to them to find out how to best encourage them.</a:t>
            </a:r>
          </a:p>
          <a:p>
            <a:r>
              <a:rPr lang="en-US" b="1" dirty="0"/>
              <a:t>Adopt an older / vulnerable person</a:t>
            </a:r>
            <a:r>
              <a:rPr lang="en-US" dirty="0"/>
              <a:t> – Identify vulnerable / older people in the congregation and ask others to “adopt” them and call them regularly (at least weekly) as well as text and email (if the person uses those forms of communication).</a:t>
            </a:r>
          </a:p>
          <a:p>
            <a:r>
              <a:rPr lang="en-US" b="1" dirty="0"/>
              <a:t>Neighborhood communities</a:t>
            </a:r>
            <a:r>
              <a:rPr lang="en-US" dirty="0"/>
              <a:t> – Setup / utilize neighborhood email registries for those interested.  Assign block captains (may or may not be Christians).  Provide regular updates, ask neighbors to check on each other.  Ask for prayer requests. </a:t>
            </a:r>
          </a:p>
          <a:p>
            <a:r>
              <a:rPr lang="en-US" b="1" dirty="0"/>
              <a:t>House a college student</a:t>
            </a:r>
            <a:r>
              <a:rPr lang="en-US" dirty="0"/>
              <a:t> – many foreign students and some nationals may not be able to get home and their dorm may be closed.  Individuals or families could provide housing for one or more students.</a:t>
            </a:r>
          </a:p>
          <a:p>
            <a:endParaRPr lang="en-US" dirty="0"/>
          </a:p>
        </p:txBody>
      </p:sp>
      <p:sp>
        <p:nvSpPr>
          <p:cNvPr id="4" name="Slide Number Placeholder 3">
            <a:extLst>
              <a:ext uri="{FF2B5EF4-FFF2-40B4-BE49-F238E27FC236}">
                <a16:creationId xmlns:a16="http://schemas.microsoft.com/office/drawing/2014/main" id="{FBE92BD8-A637-4771-8E1F-85210D6786F3}"/>
              </a:ext>
            </a:extLst>
          </p:cNvPr>
          <p:cNvSpPr>
            <a:spLocks noGrp="1"/>
          </p:cNvSpPr>
          <p:nvPr>
            <p:ph type="sldNum" sz="quarter" idx="12"/>
          </p:nvPr>
        </p:nvSpPr>
        <p:spPr/>
        <p:txBody>
          <a:bodyPr/>
          <a:lstStyle/>
          <a:p>
            <a:fld id="{3A98EE3D-8CD1-4C3F-BD1C-C98C9596463C}" type="slidenum">
              <a:rPr lang="en-US" smtClean="0"/>
              <a:t>34</a:t>
            </a:fld>
            <a:endParaRPr lang="en-US" dirty="0"/>
          </a:p>
        </p:txBody>
      </p:sp>
    </p:spTree>
    <p:extLst>
      <p:ext uri="{BB962C8B-B14F-4D97-AF65-F5344CB8AC3E}">
        <p14:creationId xmlns:p14="http://schemas.microsoft.com/office/powerpoint/2010/main" val="831665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53BB-2A3C-48BA-A6FB-B05ED2478256}"/>
              </a:ext>
            </a:extLst>
          </p:cNvPr>
          <p:cNvSpPr>
            <a:spLocks noGrp="1"/>
          </p:cNvSpPr>
          <p:nvPr>
            <p:ph type="title"/>
          </p:nvPr>
        </p:nvSpPr>
        <p:spPr>
          <a:xfrm>
            <a:off x="581192" y="927862"/>
            <a:ext cx="11029616" cy="1188720"/>
          </a:xfrm>
        </p:spPr>
        <p:txBody>
          <a:bodyPr/>
          <a:lstStyle/>
          <a:p>
            <a:r>
              <a:rPr lang="en-US" b="1" dirty="0"/>
              <a:t>Emotional</a:t>
            </a:r>
            <a:br>
              <a:rPr lang="en-US" dirty="0"/>
            </a:br>
            <a:endParaRPr lang="en-US" dirty="0"/>
          </a:p>
        </p:txBody>
      </p:sp>
      <p:sp>
        <p:nvSpPr>
          <p:cNvPr id="3" name="Content Placeholder 2">
            <a:extLst>
              <a:ext uri="{FF2B5EF4-FFF2-40B4-BE49-F238E27FC236}">
                <a16:creationId xmlns:a16="http://schemas.microsoft.com/office/drawing/2014/main" id="{EA25956C-7A31-4DCC-AC3A-1AB4DC4EA2FB}"/>
              </a:ext>
            </a:extLst>
          </p:cNvPr>
          <p:cNvSpPr>
            <a:spLocks noGrp="1"/>
          </p:cNvSpPr>
          <p:nvPr>
            <p:ph idx="1"/>
          </p:nvPr>
        </p:nvSpPr>
        <p:spPr/>
        <p:txBody>
          <a:bodyPr/>
          <a:lstStyle/>
          <a:p>
            <a:r>
              <a:rPr lang="en-US" b="1" dirty="0"/>
              <a:t>Write a gratitude journal</a:t>
            </a:r>
            <a:r>
              <a:rPr lang="en-US" dirty="0"/>
              <a:t> – There so many blessings that God gives us each day, even when there are bumps in life.  Capture a minimum of one blessing each day and make each one unique. </a:t>
            </a:r>
          </a:p>
          <a:p>
            <a:r>
              <a:rPr lang="en-US" b="1" dirty="0"/>
              <a:t>Share stories with friends or social media</a:t>
            </a:r>
            <a:r>
              <a:rPr lang="en-US" dirty="0"/>
              <a:t> - God opens a mission field in every crisis. People will see your calm in the storm and will want to know the source of your calmness – our strong and mighty God! </a:t>
            </a:r>
          </a:p>
          <a:p>
            <a:r>
              <a:rPr lang="en-US" b="1" dirty="0"/>
              <a:t>Talk about Your Feelings</a:t>
            </a:r>
            <a:r>
              <a:rPr lang="en-US" dirty="0"/>
              <a:t> – Give someone an opportunity to talk about how they are feeling during this crisis. Let them process out loud what they are going through emotionally. Be careful not to feed into or exacerbate their negative thoughts and emotions.  Let them know it is normal to feel what they feel.</a:t>
            </a:r>
          </a:p>
          <a:p>
            <a:r>
              <a:rPr lang="en-US" b="1" dirty="0"/>
              <a:t>Limit News and Social Media</a:t>
            </a:r>
            <a:r>
              <a:rPr lang="en-US" dirty="0"/>
              <a:t> – Encourage others to limit the amount of social media and news they are consuming.  These avenues of communication can cause stress, fear, and worry. By limiting these, and trying to create a normal life rhythm, it can create a sense of stability and trust.</a:t>
            </a:r>
          </a:p>
          <a:p>
            <a:endParaRPr lang="en-US" dirty="0"/>
          </a:p>
        </p:txBody>
      </p:sp>
      <p:sp>
        <p:nvSpPr>
          <p:cNvPr id="4" name="Slide Number Placeholder 3">
            <a:extLst>
              <a:ext uri="{FF2B5EF4-FFF2-40B4-BE49-F238E27FC236}">
                <a16:creationId xmlns:a16="http://schemas.microsoft.com/office/drawing/2014/main" id="{FBE92BD8-A637-4771-8E1F-85210D6786F3}"/>
              </a:ext>
            </a:extLst>
          </p:cNvPr>
          <p:cNvSpPr>
            <a:spLocks noGrp="1"/>
          </p:cNvSpPr>
          <p:nvPr>
            <p:ph type="sldNum" sz="quarter" idx="12"/>
          </p:nvPr>
        </p:nvSpPr>
        <p:spPr/>
        <p:txBody>
          <a:bodyPr/>
          <a:lstStyle/>
          <a:p>
            <a:fld id="{3A98EE3D-8CD1-4C3F-BD1C-C98C9596463C}" type="slidenum">
              <a:rPr lang="en-US" smtClean="0"/>
              <a:t>35</a:t>
            </a:fld>
            <a:endParaRPr lang="en-US" dirty="0"/>
          </a:p>
        </p:txBody>
      </p:sp>
    </p:spTree>
    <p:extLst>
      <p:ext uri="{BB962C8B-B14F-4D97-AF65-F5344CB8AC3E}">
        <p14:creationId xmlns:p14="http://schemas.microsoft.com/office/powerpoint/2010/main" val="3199157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53BB-2A3C-48BA-A6FB-B05ED2478256}"/>
              </a:ext>
            </a:extLst>
          </p:cNvPr>
          <p:cNvSpPr>
            <a:spLocks noGrp="1"/>
          </p:cNvSpPr>
          <p:nvPr>
            <p:ph type="title"/>
          </p:nvPr>
        </p:nvSpPr>
        <p:spPr>
          <a:xfrm>
            <a:off x="581192" y="876396"/>
            <a:ext cx="11029616" cy="1188720"/>
          </a:xfrm>
        </p:spPr>
        <p:txBody>
          <a:bodyPr/>
          <a:lstStyle/>
          <a:p>
            <a:r>
              <a:rPr lang="en-US" b="1" dirty="0"/>
              <a:t>Intellectual</a:t>
            </a:r>
            <a:br>
              <a:rPr lang="en-US" dirty="0"/>
            </a:br>
            <a:endParaRPr lang="en-US" dirty="0"/>
          </a:p>
        </p:txBody>
      </p:sp>
      <p:sp>
        <p:nvSpPr>
          <p:cNvPr id="3" name="Content Placeholder 2">
            <a:extLst>
              <a:ext uri="{FF2B5EF4-FFF2-40B4-BE49-F238E27FC236}">
                <a16:creationId xmlns:a16="http://schemas.microsoft.com/office/drawing/2014/main" id="{EA25956C-7A31-4DCC-AC3A-1AB4DC4EA2FB}"/>
              </a:ext>
            </a:extLst>
          </p:cNvPr>
          <p:cNvSpPr>
            <a:spLocks noGrp="1"/>
          </p:cNvSpPr>
          <p:nvPr>
            <p:ph idx="1"/>
          </p:nvPr>
        </p:nvSpPr>
        <p:spPr>
          <a:xfrm>
            <a:off x="581192" y="1966468"/>
            <a:ext cx="11029615" cy="4457446"/>
          </a:xfrm>
        </p:spPr>
        <p:txBody>
          <a:bodyPr>
            <a:normAutofit/>
          </a:bodyPr>
          <a:lstStyle/>
          <a:p>
            <a:r>
              <a:rPr lang="en-US" b="1" dirty="0"/>
              <a:t>Think of others</a:t>
            </a:r>
            <a:r>
              <a:rPr lang="en-US" dirty="0"/>
              <a:t> by being part of the solution of halting the spread of any virus by practicing all of the recommendations of the CDC, </a:t>
            </a:r>
            <a:r>
              <a:rPr lang="en-US" u="sng" dirty="0">
                <a:hlinkClick r:id="rId2"/>
              </a:rPr>
              <a:t>https://www.cdc.gov/coronavirus/2019-ncov/prepare/prevention.html</a:t>
            </a:r>
            <a:endParaRPr lang="en-US" dirty="0"/>
          </a:p>
          <a:p>
            <a:r>
              <a:rPr lang="en-US" b="1" dirty="0"/>
              <a:t>Learn something</a:t>
            </a:r>
            <a:r>
              <a:rPr lang="en-US" dirty="0"/>
              <a:t> – Read the books you have put off.  You can download books through the library and book downloading services. Learn a language for free using </a:t>
            </a:r>
            <a:r>
              <a:rPr lang="en-US" u="sng" dirty="0">
                <a:hlinkClick r:id="rId3"/>
              </a:rPr>
              <a:t>Duolingo.com</a:t>
            </a:r>
            <a:r>
              <a:rPr lang="en-US" dirty="0"/>
              <a:t> or similar sites.</a:t>
            </a:r>
            <a:r>
              <a:rPr lang="en-US" b="1" dirty="0"/>
              <a:t> </a:t>
            </a:r>
            <a:endParaRPr lang="en-US" dirty="0"/>
          </a:p>
          <a:p>
            <a:r>
              <a:rPr lang="en-US" b="1" dirty="0"/>
              <a:t>Share your ideas on social media or by text </a:t>
            </a:r>
            <a:r>
              <a:rPr lang="en-US" dirty="0"/>
              <a:t>listing your ideas of how to share God’s love and grace with the goal of creating and/or maintaining community during these unique times. Email your ideas to </a:t>
            </a:r>
            <a:r>
              <a:rPr lang="en-US" u="sng" dirty="0">
                <a:hlinkClick r:id="rId4"/>
              </a:rPr>
              <a:t>respond@efca.org</a:t>
            </a:r>
            <a:r>
              <a:rPr lang="en-US" dirty="0"/>
              <a:t>.</a:t>
            </a:r>
          </a:p>
          <a:p>
            <a:r>
              <a:rPr lang="en-US" b="1" dirty="0"/>
              <a:t>Book Club</a:t>
            </a:r>
            <a:r>
              <a:rPr lang="en-US" dirty="0"/>
              <a:t> – Find a group of people who are willing to read a book. Get together via phone or online and then talk about it and how it applies to life.</a:t>
            </a:r>
          </a:p>
          <a:p>
            <a:r>
              <a:rPr lang="en-US" b="1" dirty="0"/>
              <a:t>Teach Someone</a:t>
            </a:r>
            <a:r>
              <a:rPr lang="en-US" dirty="0"/>
              <a:t> – Use current technology to teach someone something. It can be anything from knitting to mathematics. Use those times as an access ministry to someone’s heart.</a:t>
            </a:r>
          </a:p>
          <a:p>
            <a:r>
              <a:rPr lang="en-US" b="1" dirty="0"/>
              <a:t>Find ways to support those who are currently out of work</a:t>
            </a:r>
            <a:r>
              <a:rPr lang="en-US" dirty="0"/>
              <a:t> especially hourly people who work in restaurants, gyms, students who had jobs at their universities that are now closed, etc.</a:t>
            </a:r>
          </a:p>
          <a:p>
            <a:endParaRPr lang="en-US" dirty="0"/>
          </a:p>
        </p:txBody>
      </p:sp>
      <p:sp>
        <p:nvSpPr>
          <p:cNvPr id="4" name="Slide Number Placeholder 3">
            <a:extLst>
              <a:ext uri="{FF2B5EF4-FFF2-40B4-BE49-F238E27FC236}">
                <a16:creationId xmlns:a16="http://schemas.microsoft.com/office/drawing/2014/main" id="{FBE92BD8-A637-4771-8E1F-85210D6786F3}"/>
              </a:ext>
            </a:extLst>
          </p:cNvPr>
          <p:cNvSpPr>
            <a:spLocks noGrp="1"/>
          </p:cNvSpPr>
          <p:nvPr>
            <p:ph type="sldNum" sz="quarter" idx="12"/>
          </p:nvPr>
        </p:nvSpPr>
        <p:spPr/>
        <p:txBody>
          <a:bodyPr/>
          <a:lstStyle/>
          <a:p>
            <a:fld id="{3A98EE3D-8CD1-4C3F-BD1C-C98C9596463C}" type="slidenum">
              <a:rPr lang="en-US" smtClean="0"/>
              <a:t>36</a:t>
            </a:fld>
            <a:endParaRPr lang="en-US" dirty="0"/>
          </a:p>
        </p:txBody>
      </p:sp>
    </p:spTree>
    <p:extLst>
      <p:ext uri="{BB962C8B-B14F-4D97-AF65-F5344CB8AC3E}">
        <p14:creationId xmlns:p14="http://schemas.microsoft.com/office/powerpoint/2010/main" val="4229990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53BB-2A3C-48BA-A6FB-B05ED2478256}"/>
              </a:ext>
            </a:extLst>
          </p:cNvPr>
          <p:cNvSpPr>
            <a:spLocks noGrp="1"/>
          </p:cNvSpPr>
          <p:nvPr>
            <p:ph type="title"/>
          </p:nvPr>
        </p:nvSpPr>
        <p:spPr/>
        <p:txBody>
          <a:bodyPr/>
          <a:lstStyle/>
          <a:p>
            <a:r>
              <a:rPr lang="en-US" b="1" dirty="0"/>
              <a:t>Physical</a:t>
            </a:r>
            <a:endParaRPr lang="en-US" dirty="0"/>
          </a:p>
        </p:txBody>
      </p:sp>
      <p:sp>
        <p:nvSpPr>
          <p:cNvPr id="3" name="Content Placeholder 2">
            <a:extLst>
              <a:ext uri="{FF2B5EF4-FFF2-40B4-BE49-F238E27FC236}">
                <a16:creationId xmlns:a16="http://schemas.microsoft.com/office/drawing/2014/main" id="{EA25956C-7A31-4DCC-AC3A-1AB4DC4EA2FB}"/>
              </a:ext>
            </a:extLst>
          </p:cNvPr>
          <p:cNvSpPr>
            <a:spLocks noGrp="1"/>
          </p:cNvSpPr>
          <p:nvPr>
            <p:ph idx="1"/>
          </p:nvPr>
        </p:nvSpPr>
        <p:spPr>
          <a:xfrm>
            <a:off x="581192" y="1773936"/>
            <a:ext cx="11029615" cy="4736592"/>
          </a:xfrm>
        </p:spPr>
        <p:txBody>
          <a:bodyPr>
            <a:normAutofit lnSpcReduction="10000"/>
          </a:bodyPr>
          <a:lstStyle/>
          <a:p>
            <a:r>
              <a:rPr lang="en-US" b="1" dirty="0"/>
              <a:t>Prayer walk your neighborhood </a:t>
            </a:r>
            <a:r>
              <a:rPr lang="en-US" dirty="0"/>
              <a:t>– It’s just what it sounds like - praying to God while walking around, keeping your eyes open to the needs around you and humbly asking God to be in the details. </a:t>
            </a:r>
          </a:p>
          <a:p>
            <a:r>
              <a:rPr lang="en-US" b="1" dirty="0"/>
              <a:t>Game night</a:t>
            </a:r>
            <a:r>
              <a:rPr lang="en-US" dirty="0"/>
              <a:t> with your family such as charades or other games that don’t use items, such as cards or dice that you touch: </a:t>
            </a:r>
          </a:p>
          <a:p>
            <a:r>
              <a:rPr lang="en-US" b="1" dirty="0"/>
              <a:t>Plant a garden</a:t>
            </a:r>
            <a:r>
              <a:rPr lang="en-US" dirty="0"/>
              <a:t> – Growing fruits and vegetables helps you appreciate the miracle of God’s creation.</a:t>
            </a:r>
          </a:p>
          <a:p>
            <a:r>
              <a:rPr lang="en-US" b="1" dirty="0"/>
              <a:t>Exercise</a:t>
            </a:r>
            <a:r>
              <a:rPr lang="en-US" dirty="0"/>
              <a:t> – There are any number of ways that you can exercise, taking a walk, finding an exercise app, or using the workout equipment in your home. Online, try </a:t>
            </a:r>
            <a:r>
              <a:rPr lang="en-US" u="sng" dirty="0">
                <a:hlinkClick r:id="rId2"/>
              </a:rPr>
              <a:t>GonoOdle.com</a:t>
            </a:r>
            <a:r>
              <a:rPr lang="en-US" dirty="0"/>
              <a:t> for kids, </a:t>
            </a:r>
            <a:r>
              <a:rPr lang="en-US" u="sng" dirty="0">
                <a:hlinkClick r:id="rId3"/>
              </a:rPr>
              <a:t>toolsSilversneakers.com</a:t>
            </a:r>
            <a:r>
              <a:rPr lang="en-US" dirty="0"/>
              <a:t> for mature adults and a wide variety of other youtube.com for everyone.</a:t>
            </a:r>
          </a:p>
          <a:p>
            <a:r>
              <a:rPr lang="en-US" b="1" dirty="0"/>
              <a:t>Support local restaurants</a:t>
            </a:r>
            <a:r>
              <a:rPr lang="en-US" dirty="0"/>
              <a:t> – Have people intentionally order take-out from restaurants to help support those local businesses.</a:t>
            </a:r>
          </a:p>
          <a:p>
            <a:r>
              <a:rPr lang="en-US" b="1" dirty="0"/>
              <a:t>Start a Facebook Group to provide services</a:t>
            </a:r>
            <a:r>
              <a:rPr lang="en-US" dirty="0"/>
              <a:t> to more vulnerable individuals, over 55, immune-deficiencies, infected.  Provide meals, shop for groceries, check in on individuals.</a:t>
            </a:r>
          </a:p>
          <a:p>
            <a:r>
              <a:rPr lang="en-US" b="1" dirty="0"/>
              <a:t>Drop off meals and/or groceries </a:t>
            </a:r>
            <a:r>
              <a:rPr lang="en-US" dirty="0"/>
              <a:t>to elderly, families who have newborns, or families who are now having to stay home from work because their children’s schools are closed.</a:t>
            </a:r>
          </a:p>
          <a:p>
            <a:endParaRPr lang="en-US" dirty="0"/>
          </a:p>
        </p:txBody>
      </p:sp>
      <p:sp>
        <p:nvSpPr>
          <p:cNvPr id="4" name="Slide Number Placeholder 3">
            <a:extLst>
              <a:ext uri="{FF2B5EF4-FFF2-40B4-BE49-F238E27FC236}">
                <a16:creationId xmlns:a16="http://schemas.microsoft.com/office/drawing/2014/main" id="{FBE92BD8-A637-4771-8E1F-85210D6786F3}"/>
              </a:ext>
            </a:extLst>
          </p:cNvPr>
          <p:cNvSpPr>
            <a:spLocks noGrp="1"/>
          </p:cNvSpPr>
          <p:nvPr>
            <p:ph type="sldNum" sz="quarter" idx="12"/>
          </p:nvPr>
        </p:nvSpPr>
        <p:spPr/>
        <p:txBody>
          <a:bodyPr/>
          <a:lstStyle/>
          <a:p>
            <a:fld id="{3A98EE3D-8CD1-4C3F-BD1C-C98C9596463C}" type="slidenum">
              <a:rPr lang="en-US" smtClean="0"/>
              <a:t>37</a:t>
            </a:fld>
            <a:endParaRPr lang="en-US" dirty="0"/>
          </a:p>
        </p:txBody>
      </p:sp>
    </p:spTree>
    <p:extLst>
      <p:ext uri="{BB962C8B-B14F-4D97-AF65-F5344CB8AC3E}">
        <p14:creationId xmlns:p14="http://schemas.microsoft.com/office/powerpoint/2010/main" val="2696442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D825-A946-4957-84EB-2B7A1C6B1D90}"/>
              </a:ext>
            </a:extLst>
          </p:cNvPr>
          <p:cNvSpPr>
            <a:spLocks noGrp="1"/>
          </p:cNvSpPr>
          <p:nvPr>
            <p:ph type="title"/>
          </p:nvPr>
        </p:nvSpPr>
        <p:spPr>
          <a:xfrm>
            <a:off x="608625" y="2393950"/>
            <a:ext cx="10885383" cy="2147467"/>
          </a:xfrm>
        </p:spPr>
        <p:txBody>
          <a:bodyPr/>
          <a:lstStyle/>
          <a:p>
            <a:r>
              <a:rPr lang="en-US" dirty="0"/>
              <a:t>Government, Church, Medical and Other Resources</a:t>
            </a:r>
          </a:p>
        </p:txBody>
      </p:sp>
      <p:sp>
        <p:nvSpPr>
          <p:cNvPr id="4" name="Slide Number Placeholder 3">
            <a:extLst>
              <a:ext uri="{FF2B5EF4-FFF2-40B4-BE49-F238E27FC236}">
                <a16:creationId xmlns:a16="http://schemas.microsoft.com/office/drawing/2014/main" id="{1FD14CB4-A9E2-416D-9105-BB3FCDF20BF5}"/>
              </a:ext>
            </a:extLst>
          </p:cNvPr>
          <p:cNvSpPr>
            <a:spLocks noGrp="1"/>
          </p:cNvSpPr>
          <p:nvPr>
            <p:ph type="sldNum" sz="quarter" idx="12"/>
          </p:nvPr>
        </p:nvSpPr>
        <p:spPr/>
        <p:txBody>
          <a:bodyPr/>
          <a:lstStyle/>
          <a:p>
            <a:fld id="{3A98EE3D-8CD1-4C3F-BD1C-C98C9596463C}" type="slidenum">
              <a:rPr lang="en-US" smtClean="0"/>
              <a:t>38</a:t>
            </a:fld>
            <a:endParaRPr lang="en-US" dirty="0"/>
          </a:p>
        </p:txBody>
      </p:sp>
    </p:spTree>
    <p:extLst>
      <p:ext uri="{BB962C8B-B14F-4D97-AF65-F5344CB8AC3E}">
        <p14:creationId xmlns:p14="http://schemas.microsoft.com/office/powerpoint/2010/main" val="1887999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F16D-F515-4B58-A0D2-3CCB295DF368}"/>
              </a:ext>
            </a:extLst>
          </p:cNvPr>
          <p:cNvSpPr>
            <a:spLocks noGrp="1"/>
          </p:cNvSpPr>
          <p:nvPr>
            <p:ph type="title"/>
          </p:nvPr>
        </p:nvSpPr>
        <p:spPr>
          <a:xfrm>
            <a:off x="581192" y="412980"/>
            <a:ext cx="11029616" cy="1188720"/>
          </a:xfrm>
        </p:spPr>
        <p:txBody>
          <a:bodyPr/>
          <a:lstStyle/>
          <a:p>
            <a:r>
              <a:rPr lang="en-US" dirty="0"/>
              <a:t>Resources</a:t>
            </a:r>
          </a:p>
        </p:txBody>
      </p:sp>
      <p:sp>
        <p:nvSpPr>
          <p:cNvPr id="3" name="Content Placeholder 2">
            <a:extLst>
              <a:ext uri="{FF2B5EF4-FFF2-40B4-BE49-F238E27FC236}">
                <a16:creationId xmlns:a16="http://schemas.microsoft.com/office/drawing/2014/main" id="{E6C3686E-A1D9-4B26-BD1A-2AB48DEE5CA3}"/>
              </a:ext>
            </a:extLst>
          </p:cNvPr>
          <p:cNvSpPr>
            <a:spLocks noGrp="1"/>
          </p:cNvSpPr>
          <p:nvPr>
            <p:ph idx="1"/>
          </p:nvPr>
        </p:nvSpPr>
        <p:spPr>
          <a:xfrm>
            <a:off x="581192" y="1783912"/>
            <a:ext cx="6143804" cy="4213476"/>
          </a:xfrm>
        </p:spPr>
        <p:txBody>
          <a:bodyPr>
            <a:normAutofit fontScale="92500"/>
          </a:bodyPr>
          <a:lstStyle/>
          <a:p>
            <a:pPr marL="0" indent="0">
              <a:buNone/>
            </a:pPr>
            <a:r>
              <a:rPr lang="en-US" sz="1500" b="1" i="1" dirty="0"/>
              <a:t>EFCA and Other Christian Resources</a:t>
            </a:r>
          </a:p>
          <a:p>
            <a:pPr lvl="0"/>
            <a:r>
              <a:rPr lang="en-US" sz="1400" u="sng" dirty="0">
                <a:hlinkClick r:id="rId2">
                  <a:extLst>
                    <a:ext uri="{A12FA001-AC4F-418D-AE19-62706E023703}">
                      <ahyp:hlinkClr xmlns:ahyp="http://schemas.microsoft.com/office/drawing/2018/hyperlinkcolor" val="tx"/>
                    </a:ext>
                  </a:extLst>
                </a:hlinkClick>
              </a:rPr>
              <a:t>EFCA Special Update: COVID-19 (Coronavirus)</a:t>
            </a:r>
            <a:endParaRPr lang="en-US" sz="1400" u="sng" dirty="0"/>
          </a:p>
          <a:p>
            <a:pPr lvl="0"/>
            <a:r>
              <a:rPr lang="en-US" sz="1400" u="sng" dirty="0">
                <a:hlinkClick r:id="rId3">
                  <a:extLst>
                    <a:ext uri="{A12FA001-AC4F-418D-AE19-62706E023703}">
                      <ahyp:hlinkClr xmlns:ahyp="http://schemas.microsoft.com/office/drawing/2018/hyperlinkcolor" val="tx"/>
                    </a:ext>
                  </a:extLst>
                </a:hlinkClick>
              </a:rPr>
              <a:t>Brian Duggan ReachGlobal - Coronavirus Update and Pandemic Planning Video</a:t>
            </a:r>
            <a:endParaRPr lang="en-US" sz="1400" u="sng" dirty="0"/>
          </a:p>
          <a:p>
            <a:pPr lvl="0"/>
            <a:r>
              <a:rPr lang="en-US" sz="1400" u="sng" dirty="0">
                <a:hlinkClick r:id="rId4">
                  <a:extLst>
                    <a:ext uri="{A12FA001-AC4F-418D-AE19-62706E023703}">
                      <ahyp:hlinkClr xmlns:ahyp="http://schemas.microsoft.com/office/drawing/2018/hyperlinkcolor" val="tx"/>
                    </a:ext>
                  </a:extLst>
                </a:hlinkClick>
              </a:rPr>
              <a:t>Christians, This Is Our Moment: A Call to Clarity and Mission - Christianity Today</a:t>
            </a:r>
            <a:endParaRPr lang="en-US" sz="1400" u="sng" dirty="0"/>
          </a:p>
          <a:p>
            <a:pPr lvl="0"/>
            <a:r>
              <a:rPr lang="en-US" sz="1400" u="sng" dirty="0">
                <a:hlinkClick r:id="rId5">
                  <a:extLst>
                    <a:ext uri="{A12FA001-AC4F-418D-AE19-62706E023703}">
                      <ahyp:hlinkClr xmlns:ahyp="http://schemas.microsoft.com/office/drawing/2018/hyperlinkcolor" val="tx"/>
                    </a:ext>
                  </a:extLst>
                </a:hlinkClick>
              </a:rPr>
              <a:t>A Concise Coronavirus Guide for Churches</a:t>
            </a:r>
            <a:r>
              <a:rPr lang="en-US" sz="1400" u="sng" dirty="0"/>
              <a:t> by Christianity Today </a:t>
            </a:r>
          </a:p>
          <a:p>
            <a:pPr lvl="0"/>
            <a:r>
              <a:rPr lang="en-US" sz="1400" u="sng" dirty="0">
                <a:hlinkClick r:id="rId6">
                  <a:extLst>
                    <a:ext uri="{A12FA001-AC4F-418D-AE19-62706E023703}">
                      <ahyp:hlinkClr xmlns:ahyp="http://schemas.microsoft.com/office/drawing/2018/hyperlinkcolor" val="tx"/>
                    </a:ext>
                  </a:extLst>
                </a:hlinkClick>
              </a:rPr>
              <a:t>Manual &amp; Planning Template</a:t>
            </a:r>
            <a:r>
              <a:rPr lang="en-US" sz="1400" u="sng" dirty="0"/>
              <a:t> by Wheaton College’s Humanitarian Disaster </a:t>
            </a:r>
            <a:r>
              <a:rPr lang="en-US" sz="1500" u="sng" dirty="0"/>
              <a:t>Institute (HDI)  </a:t>
            </a:r>
          </a:p>
          <a:p>
            <a:pPr marL="0" indent="0">
              <a:buNone/>
            </a:pPr>
            <a:endParaRPr lang="en-US" sz="1500" b="1" i="1" dirty="0"/>
          </a:p>
          <a:p>
            <a:pPr marL="0" indent="0">
              <a:buNone/>
            </a:pPr>
            <a:r>
              <a:rPr lang="en-US" sz="1500" b="1" i="1" dirty="0"/>
              <a:t>Medical Community Resources:</a:t>
            </a:r>
          </a:p>
          <a:p>
            <a:pPr lvl="0"/>
            <a:r>
              <a:rPr lang="en-US" sz="1400" u="sng" dirty="0">
                <a:hlinkClick r:id="rId7">
                  <a:extLst>
                    <a:ext uri="{A12FA001-AC4F-418D-AE19-62706E023703}">
                      <ahyp:hlinkClr xmlns:ahyp="http://schemas.microsoft.com/office/drawing/2018/hyperlinkcolor" val="tx"/>
                    </a:ext>
                  </a:extLst>
                </a:hlinkClick>
              </a:rPr>
              <a:t>Coronavirus Disease 2019 vs. the Flu - Johns Hopkins</a:t>
            </a:r>
            <a:endParaRPr lang="en-US" sz="1400" u="sng" dirty="0"/>
          </a:p>
          <a:p>
            <a:pPr lvl="0"/>
            <a:r>
              <a:rPr lang="en-US" sz="1400" u="sng" dirty="0">
                <a:hlinkClick r:id="rId8">
                  <a:extLst>
                    <a:ext uri="{A12FA001-AC4F-418D-AE19-62706E023703}">
                      <ahyp:hlinkClr xmlns:ahyp="http://schemas.microsoft.com/office/drawing/2018/hyperlinkcolor" val="tx"/>
                    </a:ext>
                  </a:extLst>
                </a:hlinkClick>
              </a:rPr>
              <a:t>Coronavirus Disease 2019: Myth vs. Fact - Johns Hopkins</a:t>
            </a:r>
            <a:endParaRPr lang="en-US" sz="1400" u="sng" dirty="0"/>
          </a:p>
          <a:p>
            <a:pPr lvl="0"/>
            <a:r>
              <a:rPr lang="en-US" sz="1400" u="sng" dirty="0">
                <a:hlinkClick r:id="rId9">
                  <a:extLst>
                    <a:ext uri="{A12FA001-AC4F-418D-AE19-62706E023703}">
                      <ahyp:hlinkClr xmlns:ahyp="http://schemas.microsoft.com/office/drawing/2018/hyperlinkcolor" val="tx"/>
                    </a:ext>
                  </a:extLst>
                </a:hlinkClick>
              </a:rPr>
              <a:t>Cryptic transmission of novel coronavirus - Bedford Labs</a:t>
            </a:r>
            <a:endParaRPr lang="en-US" sz="1400" u="sng" dirty="0"/>
          </a:p>
          <a:p>
            <a:pPr lvl="0"/>
            <a:endParaRPr lang="en-US" sz="1400" u="sng" dirty="0"/>
          </a:p>
        </p:txBody>
      </p:sp>
      <p:sp>
        <p:nvSpPr>
          <p:cNvPr id="5" name="Slide Number Placeholder 4">
            <a:extLst>
              <a:ext uri="{FF2B5EF4-FFF2-40B4-BE49-F238E27FC236}">
                <a16:creationId xmlns:a16="http://schemas.microsoft.com/office/drawing/2014/main" id="{4D879FC4-6E2D-4FBF-89D2-3E68F49A5665}"/>
              </a:ext>
            </a:extLst>
          </p:cNvPr>
          <p:cNvSpPr>
            <a:spLocks noGrp="1"/>
          </p:cNvSpPr>
          <p:nvPr>
            <p:ph type="sldNum" sz="quarter" idx="12"/>
          </p:nvPr>
        </p:nvSpPr>
        <p:spPr/>
        <p:txBody>
          <a:bodyPr/>
          <a:lstStyle/>
          <a:p>
            <a:fld id="{3A98EE3D-8CD1-4C3F-BD1C-C98C9596463C}" type="slidenum">
              <a:rPr lang="en-US" smtClean="0"/>
              <a:t>39</a:t>
            </a:fld>
            <a:endParaRPr lang="en-US" dirty="0"/>
          </a:p>
        </p:txBody>
      </p:sp>
      <p:sp>
        <p:nvSpPr>
          <p:cNvPr id="6" name="Rectangle 5">
            <a:extLst>
              <a:ext uri="{FF2B5EF4-FFF2-40B4-BE49-F238E27FC236}">
                <a16:creationId xmlns:a16="http://schemas.microsoft.com/office/drawing/2014/main" id="{9DC3374E-E384-4AEE-B8EB-AA01402C11FC}"/>
              </a:ext>
            </a:extLst>
          </p:cNvPr>
          <p:cNvSpPr/>
          <p:nvPr/>
        </p:nvSpPr>
        <p:spPr>
          <a:xfrm>
            <a:off x="6724996" y="1783912"/>
            <a:ext cx="5293135" cy="3874907"/>
          </a:xfrm>
          <a:prstGeom prst="rect">
            <a:avLst/>
          </a:prstGeom>
        </p:spPr>
        <p:txBody>
          <a:bodyPr wrap="square">
            <a:spAutoFit/>
          </a:bodyPr>
          <a:lstStyle/>
          <a:p>
            <a:r>
              <a:rPr lang="en-US" sz="1400" b="1" i="1" dirty="0"/>
              <a:t>Government Resources</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0">
                  <a:extLst>
                    <a:ext uri="{A12FA001-AC4F-418D-AE19-62706E023703}">
                      <ahyp:hlinkClr xmlns:ahyp="http://schemas.microsoft.com/office/drawing/2018/hyperlinkcolor" val="tx"/>
                    </a:ext>
                  </a:extLst>
                </a:hlinkClick>
              </a:rPr>
              <a:t>CDC Guidelines for Faith-Based Organizations</a:t>
            </a:r>
            <a:endParaRPr lang="en-US" sz="1300" u="sng" dirty="0">
              <a:solidFill>
                <a:schemeClr val="tx1">
                  <a:lumMod val="75000"/>
                  <a:lumOff val="25000"/>
                </a:schemeClr>
              </a:solidFill>
            </a:endParaRP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1">
                  <a:extLst>
                    <a:ext uri="{A12FA001-AC4F-418D-AE19-62706E023703}">
                      <ahyp:hlinkClr xmlns:ahyp="http://schemas.microsoft.com/office/drawing/2018/hyperlinkcolor" val="tx"/>
                    </a:ext>
                  </a:extLst>
                </a:hlinkClick>
              </a:rPr>
              <a:t>CDC - Goals on Community Mitigation for Pandemic Influenza - graphic </a:t>
            </a:r>
            <a:endParaRPr lang="en-US" sz="1300" u="sng" dirty="0">
              <a:solidFill>
                <a:schemeClr val="tx1">
                  <a:lumMod val="75000"/>
                  <a:lumOff val="25000"/>
                </a:schemeClr>
              </a:solidFill>
            </a:endParaRP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2">
                  <a:extLst>
                    <a:ext uri="{A12FA001-AC4F-418D-AE19-62706E023703}">
                      <ahyp:hlinkClr xmlns:ahyp="http://schemas.microsoft.com/office/drawing/2018/hyperlinkcolor" val="tx"/>
                    </a:ext>
                  </a:extLst>
                </a:hlinkClick>
              </a:rPr>
              <a:t>Preparedness and response framework for novel influenza A virus pandemics, with CDC intervals and World Health Organization phases - graphic</a:t>
            </a:r>
            <a:endParaRPr lang="en-US" sz="1300" u="sng" dirty="0">
              <a:solidFill>
                <a:schemeClr val="tx1">
                  <a:lumMod val="75000"/>
                  <a:lumOff val="25000"/>
                </a:schemeClr>
              </a:solidFill>
            </a:endParaRP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3">
                  <a:extLst>
                    <a:ext uri="{A12FA001-AC4F-418D-AE19-62706E023703}">
                      <ahyp:hlinkClr xmlns:ahyp="http://schemas.microsoft.com/office/drawing/2018/hyperlinkcolor" val="tx"/>
                    </a:ext>
                  </a:extLst>
                </a:hlinkClick>
              </a:rPr>
              <a:t>WHO Coronavirus Situation Dashboard</a:t>
            </a:r>
            <a:endParaRPr lang="en-US" sz="1300" u="sng" dirty="0">
              <a:solidFill>
                <a:schemeClr val="tx1">
                  <a:lumMod val="75000"/>
                  <a:lumOff val="25000"/>
                </a:schemeClr>
              </a:solidFill>
            </a:endParaRP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4">
                  <a:extLst>
                    <a:ext uri="{A12FA001-AC4F-418D-AE19-62706E023703}">
                      <ahyp:hlinkClr xmlns:ahyp="http://schemas.microsoft.com/office/drawing/2018/hyperlinkcolor" val="tx"/>
                    </a:ext>
                  </a:extLst>
                </a:hlinkClick>
              </a:rPr>
              <a:t>WHO Coronavirus Main Page</a:t>
            </a:r>
            <a:endParaRPr lang="en-US" sz="1300" u="sng" dirty="0">
              <a:solidFill>
                <a:schemeClr val="tx1">
                  <a:lumMod val="75000"/>
                  <a:lumOff val="25000"/>
                </a:schemeClr>
              </a:solidFill>
            </a:endParaRP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5">
                  <a:extLst>
                    <a:ext uri="{A12FA001-AC4F-418D-AE19-62706E023703}">
                      <ahyp:hlinkClr xmlns:ahyp="http://schemas.microsoft.com/office/drawing/2018/hyperlinkcolor" val="tx"/>
                    </a:ext>
                  </a:extLst>
                </a:hlinkClick>
              </a:rPr>
              <a:t>Psychology of a Crisis – CDC</a:t>
            </a:r>
            <a:endParaRPr lang="en-US" sz="1300" u="sng" dirty="0">
              <a:solidFill>
                <a:schemeClr val="tx1">
                  <a:lumMod val="75000"/>
                  <a:lumOff val="25000"/>
                </a:schemeClr>
              </a:solidFill>
            </a:endParaRP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6">
                  <a:extLst>
                    <a:ext uri="{A12FA001-AC4F-418D-AE19-62706E023703}">
                      <ahyp:hlinkClr xmlns:ahyp="http://schemas.microsoft.com/office/drawing/2018/hyperlinkcolor" val="tx"/>
                    </a:ext>
                  </a:extLst>
                </a:hlinkClick>
              </a:rPr>
              <a:t>CDC Clean &amp; Disinfect</a:t>
            </a:r>
            <a:endParaRPr lang="en-US" sz="1300" u="sng" dirty="0">
              <a:solidFill>
                <a:schemeClr val="tx1">
                  <a:lumMod val="75000"/>
                  <a:lumOff val="25000"/>
                </a:schemeClr>
              </a:solidFill>
            </a:endParaRPr>
          </a:p>
          <a:p>
            <a:endParaRPr lang="en-US" sz="1400" b="1" i="1" dirty="0"/>
          </a:p>
          <a:p>
            <a:r>
              <a:rPr lang="en-US" sz="1400" b="1" i="1" dirty="0"/>
              <a:t>Other Resources</a:t>
            </a:r>
          </a:p>
          <a:p>
            <a:pPr marL="306000" lvl="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7">
                  <a:extLst>
                    <a:ext uri="{A12FA001-AC4F-418D-AE19-62706E023703}">
                      <ahyp:hlinkClr xmlns:ahyp="http://schemas.microsoft.com/office/drawing/2018/hyperlinkcolor" val="tx"/>
                    </a:ext>
                  </a:extLst>
                </a:hlinkClick>
              </a:rPr>
              <a:t>Information is Beautiful</a:t>
            </a:r>
            <a:r>
              <a:rPr lang="en-US" sz="1300" u="sng" dirty="0">
                <a:solidFill>
                  <a:schemeClr val="tx1">
                    <a:lumMod val="75000"/>
                    <a:lumOff val="25000"/>
                  </a:schemeClr>
                </a:solidFill>
              </a:rPr>
              <a:t> graphic representation of Coronavirus data</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u="sng" dirty="0">
                <a:solidFill>
                  <a:schemeClr val="tx1">
                    <a:lumMod val="75000"/>
                    <a:lumOff val="25000"/>
                  </a:schemeClr>
                </a:solidFill>
                <a:hlinkClick r:id="rId18">
                  <a:extLst>
                    <a:ext uri="{A12FA001-AC4F-418D-AE19-62706E023703}">
                      <ahyp:hlinkClr xmlns:ahyp="http://schemas.microsoft.com/office/drawing/2018/hyperlinkcolor" val="tx"/>
                    </a:ext>
                  </a:extLst>
                </a:hlinkClick>
              </a:rPr>
              <a:t>Best Practices Amidst Coronavirus Concerns</a:t>
            </a:r>
            <a:endParaRPr lang="en-US" sz="1300" u="sng" dirty="0">
              <a:solidFill>
                <a:schemeClr val="tx1">
                  <a:lumMod val="75000"/>
                  <a:lumOff val="25000"/>
                </a:schemeClr>
              </a:solidFill>
            </a:endParaRPr>
          </a:p>
        </p:txBody>
      </p:sp>
    </p:spTree>
    <p:extLst>
      <p:ext uri="{BB962C8B-B14F-4D97-AF65-F5344CB8AC3E}">
        <p14:creationId xmlns:p14="http://schemas.microsoft.com/office/powerpoint/2010/main" val="53490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590E-9092-459E-AC3D-FF012DEF790D}"/>
              </a:ext>
            </a:extLst>
          </p:cNvPr>
          <p:cNvSpPr>
            <a:spLocks noGrp="1"/>
          </p:cNvSpPr>
          <p:nvPr>
            <p:ph type="title"/>
          </p:nvPr>
        </p:nvSpPr>
        <p:spPr>
          <a:xfrm>
            <a:off x="581192" y="745490"/>
            <a:ext cx="11029616" cy="1188720"/>
          </a:xfrm>
        </p:spPr>
        <p:txBody>
          <a:bodyPr/>
          <a:lstStyle/>
          <a:p>
            <a:r>
              <a:rPr lang="en-US" dirty="0"/>
              <a:t>Crisis disrupts the normalcy of life and requires us to reflect and think deeply.</a:t>
            </a:r>
          </a:p>
        </p:txBody>
      </p:sp>
      <p:sp>
        <p:nvSpPr>
          <p:cNvPr id="3" name="Content Placeholder 2">
            <a:extLst>
              <a:ext uri="{FF2B5EF4-FFF2-40B4-BE49-F238E27FC236}">
                <a16:creationId xmlns:a16="http://schemas.microsoft.com/office/drawing/2014/main" id="{F76F213F-FB0C-49F4-84B7-12C515BFA43E}"/>
              </a:ext>
            </a:extLst>
          </p:cNvPr>
          <p:cNvSpPr>
            <a:spLocks noGrp="1"/>
          </p:cNvSpPr>
          <p:nvPr>
            <p:ph idx="1"/>
          </p:nvPr>
        </p:nvSpPr>
        <p:spPr>
          <a:xfrm>
            <a:off x="468766" y="1883664"/>
            <a:ext cx="11029615" cy="3634486"/>
          </a:xfrm>
        </p:spPr>
        <p:txBody>
          <a:bodyPr>
            <a:normAutofit/>
          </a:bodyPr>
          <a:lstStyle/>
          <a:p>
            <a:r>
              <a:rPr lang="en-US" sz="2400" dirty="0"/>
              <a:t>Where are we now?</a:t>
            </a:r>
          </a:p>
          <a:p>
            <a:r>
              <a:rPr lang="en-US" sz="2400" dirty="0"/>
              <a:t>What are the implications of the present circumstances?  </a:t>
            </a:r>
          </a:p>
          <a:p>
            <a:r>
              <a:rPr lang="en-US" sz="2400" dirty="0"/>
              <a:t>What does the future hold? </a:t>
            </a:r>
          </a:p>
          <a:p>
            <a:endParaRPr lang="en-US" sz="2400" dirty="0"/>
          </a:p>
        </p:txBody>
      </p:sp>
      <p:sp>
        <p:nvSpPr>
          <p:cNvPr id="4" name="Slide Number Placeholder 3">
            <a:extLst>
              <a:ext uri="{FF2B5EF4-FFF2-40B4-BE49-F238E27FC236}">
                <a16:creationId xmlns:a16="http://schemas.microsoft.com/office/drawing/2014/main" id="{35EC4FCE-4F86-4DD3-84A1-2883320CF2BE}"/>
              </a:ext>
            </a:extLst>
          </p:cNvPr>
          <p:cNvSpPr>
            <a:spLocks noGrp="1"/>
          </p:cNvSpPr>
          <p:nvPr>
            <p:ph type="sldNum" sz="quarter" idx="12"/>
          </p:nvPr>
        </p:nvSpPr>
        <p:spPr/>
        <p:txBody>
          <a:bodyPr/>
          <a:lstStyle/>
          <a:p>
            <a:fld id="{3A98EE3D-8CD1-4C3F-BD1C-C98C9596463C}" type="slidenum">
              <a:rPr lang="en-US" smtClean="0"/>
              <a:t>4</a:t>
            </a:fld>
            <a:endParaRPr lang="en-US" dirty="0"/>
          </a:p>
        </p:txBody>
      </p:sp>
      <p:sp>
        <p:nvSpPr>
          <p:cNvPr id="5" name="Rectangle 4">
            <a:extLst>
              <a:ext uri="{FF2B5EF4-FFF2-40B4-BE49-F238E27FC236}">
                <a16:creationId xmlns:a16="http://schemas.microsoft.com/office/drawing/2014/main" id="{7C0B103F-6B60-405D-B449-E09E2B9B7480}"/>
              </a:ext>
            </a:extLst>
          </p:cNvPr>
          <p:cNvSpPr/>
          <p:nvPr/>
        </p:nvSpPr>
        <p:spPr>
          <a:xfrm>
            <a:off x="1903875" y="5016925"/>
            <a:ext cx="8159395" cy="954107"/>
          </a:xfrm>
          <a:prstGeom prst="rect">
            <a:avLst/>
          </a:prstGeom>
          <a:solidFill>
            <a:schemeClr val="bg1">
              <a:lumMod val="95000"/>
            </a:schemeClr>
          </a:solidFill>
        </p:spPr>
        <p:txBody>
          <a:bodyPr wrap="square">
            <a:spAutoFit/>
          </a:bodyPr>
          <a:lstStyle/>
          <a:p>
            <a:pPr algn="ctr"/>
            <a:r>
              <a:rPr lang="en-US" sz="2800" b="1" dirty="0"/>
              <a:t>ReachGlobal Crisis Response can help you process the present reality and the new normal. </a:t>
            </a:r>
          </a:p>
        </p:txBody>
      </p:sp>
    </p:spTree>
    <p:extLst>
      <p:ext uri="{BB962C8B-B14F-4D97-AF65-F5344CB8AC3E}">
        <p14:creationId xmlns:p14="http://schemas.microsoft.com/office/powerpoint/2010/main" val="4032247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5E20-97AD-E14F-A2DB-721AD27917C4}"/>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575C2278-5E09-6043-9112-9EB551268CC6}"/>
              </a:ext>
            </a:extLst>
          </p:cNvPr>
          <p:cNvSpPr>
            <a:spLocks noGrp="1"/>
          </p:cNvSpPr>
          <p:nvPr>
            <p:ph idx="1"/>
          </p:nvPr>
        </p:nvSpPr>
        <p:spPr>
          <a:xfrm>
            <a:off x="782898" y="1783603"/>
            <a:ext cx="11029615" cy="1322668"/>
          </a:xfrm>
        </p:spPr>
        <p:txBody>
          <a:bodyPr/>
          <a:lstStyle/>
          <a:p>
            <a:pPr marL="0" indent="0">
              <a:buNone/>
            </a:pPr>
            <a:r>
              <a:rPr lang="en-US" b="1" i="1" dirty="0"/>
              <a:t>Mark Lewis, Director of </a:t>
            </a:r>
            <a:r>
              <a:rPr lang="en-US" b="1" i="1" dirty="0" err="1"/>
              <a:t>ReachGlobal</a:t>
            </a:r>
            <a:r>
              <a:rPr lang="en-US" b="1" i="1" dirty="0"/>
              <a:t> Crisis Response </a:t>
            </a:r>
          </a:p>
          <a:p>
            <a:r>
              <a:rPr lang="en-US" dirty="0"/>
              <a:t>(985) 869-4424</a:t>
            </a:r>
          </a:p>
          <a:p>
            <a:r>
              <a:rPr lang="en-US" dirty="0">
                <a:hlinkClick r:id="rId2"/>
              </a:rPr>
              <a:t>crisisresponse@efca.org</a:t>
            </a:r>
            <a:endParaRPr lang="en-US" dirty="0"/>
          </a:p>
        </p:txBody>
      </p:sp>
      <p:sp>
        <p:nvSpPr>
          <p:cNvPr id="4" name="Slide Number Placeholder 3">
            <a:extLst>
              <a:ext uri="{FF2B5EF4-FFF2-40B4-BE49-F238E27FC236}">
                <a16:creationId xmlns:a16="http://schemas.microsoft.com/office/drawing/2014/main" id="{7915214B-623B-7444-824B-A854803D63E0}"/>
              </a:ext>
            </a:extLst>
          </p:cNvPr>
          <p:cNvSpPr>
            <a:spLocks noGrp="1"/>
          </p:cNvSpPr>
          <p:nvPr>
            <p:ph type="sldNum" sz="quarter" idx="12"/>
          </p:nvPr>
        </p:nvSpPr>
        <p:spPr/>
        <p:txBody>
          <a:bodyPr/>
          <a:lstStyle/>
          <a:p>
            <a:fld id="{3A98EE3D-8CD1-4C3F-BD1C-C98C9596463C}" type="slidenum">
              <a:rPr lang="en-US" smtClean="0"/>
              <a:t>40</a:t>
            </a:fld>
            <a:endParaRPr lang="en-US" dirty="0"/>
          </a:p>
        </p:txBody>
      </p:sp>
    </p:spTree>
    <p:extLst>
      <p:ext uri="{BB962C8B-B14F-4D97-AF65-F5344CB8AC3E}">
        <p14:creationId xmlns:p14="http://schemas.microsoft.com/office/powerpoint/2010/main" val="166214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641B-69F6-4B2C-91DD-86841B37C3B8}"/>
              </a:ext>
            </a:extLst>
          </p:cNvPr>
          <p:cNvSpPr>
            <a:spLocks noGrp="1"/>
          </p:cNvSpPr>
          <p:nvPr>
            <p:ph type="title"/>
          </p:nvPr>
        </p:nvSpPr>
        <p:spPr>
          <a:xfrm>
            <a:off x="581192" y="758952"/>
            <a:ext cx="11029616" cy="1188720"/>
          </a:xfrm>
        </p:spPr>
        <p:txBody>
          <a:bodyPr>
            <a:normAutofit/>
          </a:bodyPr>
          <a:lstStyle/>
          <a:p>
            <a:r>
              <a:rPr lang="en-US" dirty="0"/>
              <a:t>How does your church’s Vision and its unique Resources intersect with the Coronavirus and its implications</a:t>
            </a:r>
          </a:p>
        </p:txBody>
      </p:sp>
      <p:sp>
        <p:nvSpPr>
          <p:cNvPr id="3" name="Content Placeholder 2">
            <a:extLst>
              <a:ext uri="{FF2B5EF4-FFF2-40B4-BE49-F238E27FC236}">
                <a16:creationId xmlns:a16="http://schemas.microsoft.com/office/drawing/2014/main" id="{0A99AC1D-540B-4E68-A01B-BD3C5FC30764}"/>
              </a:ext>
            </a:extLst>
          </p:cNvPr>
          <p:cNvSpPr>
            <a:spLocks noGrp="1"/>
          </p:cNvSpPr>
          <p:nvPr>
            <p:ph idx="1"/>
          </p:nvPr>
        </p:nvSpPr>
        <p:spPr>
          <a:xfrm>
            <a:off x="581192" y="2340864"/>
            <a:ext cx="7335141" cy="3758184"/>
          </a:xfrm>
        </p:spPr>
        <p:txBody>
          <a:bodyPr>
            <a:normAutofit fontScale="92500"/>
          </a:bodyPr>
          <a:lstStyle/>
          <a:p>
            <a:pPr marL="0" indent="0">
              <a:buNone/>
            </a:pPr>
            <a:r>
              <a:rPr lang="en-US" sz="2400" dirty="0"/>
              <a:t>God can, and often does speak in a crisis. While you need to act boldly, how much time do you need to take to pray and ask others to pray? (Ester 4:15, Nehemiah 2:4, but also see Nehemiah 1 – he had already prayed!)</a:t>
            </a:r>
          </a:p>
          <a:p>
            <a:pPr marL="0" indent="0">
              <a:buNone/>
            </a:pPr>
            <a:r>
              <a:rPr lang="en-US" sz="2400" dirty="0"/>
              <a:t>Your church has unique gifts and resources that can be used to meet the needs of hurting people during this crisis event.</a:t>
            </a:r>
          </a:p>
          <a:p>
            <a:pPr marL="0" indent="0">
              <a:buNone/>
            </a:pPr>
            <a:r>
              <a:rPr lang="en-US" sz="2400" dirty="0"/>
              <a:t>How can you leverage these resources and ministries to help enable your church to be the Church?</a:t>
            </a:r>
          </a:p>
          <a:p>
            <a:pPr marL="0" indent="0">
              <a:buNone/>
            </a:pPr>
            <a:endParaRPr lang="en-US" dirty="0"/>
          </a:p>
        </p:txBody>
      </p:sp>
      <p:sp>
        <p:nvSpPr>
          <p:cNvPr id="4" name="Slide Number Placeholder 3">
            <a:extLst>
              <a:ext uri="{FF2B5EF4-FFF2-40B4-BE49-F238E27FC236}">
                <a16:creationId xmlns:a16="http://schemas.microsoft.com/office/drawing/2014/main" id="{3D4AB25E-2BD7-4B86-8D77-368576AD206B}"/>
              </a:ext>
            </a:extLst>
          </p:cNvPr>
          <p:cNvSpPr>
            <a:spLocks noGrp="1"/>
          </p:cNvSpPr>
          <p:nvPr>
            <p:ph type="sldNum" sz="quarter" idx="12"/>
          </p:nvPr>
        </p:nvSpPr>
        <p:spPr/>
        <p:txBody>
          <a:bodyPr/>
          <a:lstStyle/>
          <a:p>
            <a:fld id="{3A98EE3D-8CD1-4C3F-BD1C-C98C9596463C}" type="slidenum">
              <a:rPr lang="en-US" smtClean="0"/>
              <a:t>5</a:t>
            </a:fld>
            <a:endParaRPr lang="en-US" dirty="0"/>
          </a:p>
        </p:txBody>
      </p:sp>
      <p:graphicFrame>
        <p:nvGraphicFramePr>
          <p:cNvPr id="5" name="Diagram 4">
            <a:extLst>
              <a:ext uri="{FF2B5EF4-FFF2-40B4-BE49-F238E27FC236}">
                <a16:creationId xmlns:a16="http://schemas.microsoft.com/office/drawing/2014/main" id="{B9D3789C-1788-49C2-9DA9-478ED90D7231}"/>
              </a:ext>
            </a:extLst>
          </p:cNvPr>
          <p:cNvGraphicFramePr/>
          <p:nvPr>
            <p:extLst>
              <p:ext uri="{D42A27DB-BD31-4B8C-83A1-F6EECF244321}">
                <p14:modId xmlns:p14="http://schemas.microsoft.com/office/powerpoint/2010/main" val="1209460057"/>
              </p:ext>
            </p:extLst>
          </p:nvPr>
        </p:nvGraphicFramePr>
        <p:xfrm>
          <a:off x="7569202" y="2023871"/>
          <a:ext cx="4515741" cy="4190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97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EBAB-E19D-4B25-BE4F-3E8D189F0573}"/>
              </a:ext>
            </a:extLst>
          </p:cNvPr>
          <p:cNvSpPr>
            <a:spLocks noGrp="1"/>
          </p:cNvSpPr>
          <p:nvPr>
            <p:ph type="title"/>
          </p:nvPr>
        </p:nvSpPr>
        <p:spPr>
          <a:xfrm>
            <a:off x="581192" y="779780"/>
            <a:ext cx="11029616" cy="1188720"/>
          </a:xfrm>
        </p:spPr>
        <p:txBody>
          <a:bodyPr/>
          <a:lstStyle/>
          <a:p>
            <a:r>
              <a:rPr lang="en-US" dirty="0"/>
              <a:t>What are the Emotional, relational, intellectual, physical and spiritual impacts/implications of the Coronavirus?</a:t>
            </a:r>
          </a:p>
        </p:txBody>
      </p:sp>
      <p:sp>
        <p:nvSpPr>
          <p:cNvPr id="3" name="Content Placeholder 2">
            <a:extLst>
              <a:ext uri="{FF2B5EF4-FFF2-40B4-BE49-F238E27FC236}">
                <a16:creationId xmlns:a16="http://schemas.microsoft.com/office/drawing/2014/main" id="{31252D71-4F72-4969-B5F1-1E35C35CDEB9}"/>
              </a:ext>
            </a:extLst>
          </p:cNvPr>
          <p:cNvSpPr>
            <a:spLocks noGrp="1"/>
          </p:cNvSpPr>
          <p:nvPr>
            <p:ph idx="1"/>
          </p:nvPr>
        </p:nvSpPr>
        <p:spPr>
          <a:xfrm>
            <a:off x="581192" y="2340864"/>
            <a:ext cx="11251143" cy="3634486"/>
          </a:xfrm>
        </p:spPr>
        <p:txBody>
          <a:bodyPr>
            <a:normAutofit/>
          </a:bodyPr>
          <a:lstStyle/>
          <a:p>
            <a:r>
              <a:rPr lang="en-US" sz="2400" dirty="0"/>
              <a:t>How has your church/community been effected?</a:t>
            </a:r>
          </a:p>
          <a:p>
            <a:r>
              <a:rPr lang="en-US" sz="2400" dirty="0"/>
              <a:t>What are the current/future needs of your community?</a:t>
            </a:r>
          </a:p>
          <a:p>
            <a:r>
              <a:rPr lang="en-US" sz="2400" dirty="0"/>
              <a:t>What are people communicating and in what ways?  </a:t>
            </a:r>
          </a:p>
          <a:p>
            <a:r>
              <a:rPr lang="en-US" sz="2400" dirty="0"/>
              <a:t>How are you able to shepherd in the present context?</a:t>
            </a:r>
          </a:p>
          <a:p>
            <a:r>
              <a:rPr lang="en-US" sz="2400" dirty="0"/>
              <a:t>What resources do you uniquely have, as a church, to serve your local community? </a:t>
            </a:r>
          </a:p>
          <a:p>
            <a:endParaRPr lang="en-US" sz="2400" dirty="0"/>
          </a:p>
        </p:txBody>
      </p:sp>
      <p:sp>
        <p:nvSpPr>
          <p:cNvPr id="4" name="Slide Number Placeholder 3">
            <a:extLst>
              <a:ext uri="{FF2B5EF4-FFF2-40B4-BE49-F238E27FC236}">
                <a16:creationId xmlns:a16="http://schemas.microsoft.com/office/drawing/2014/main" id="{714E493B-DA5E-44E4-81B7-780A85922FFD}"/>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2316075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89CB-E30F-4E53-9A88-8144EC608193}"/>
              </a:ext>
            </a:extLst>
          </p:cNvPr>
          <p:cNvSpPr>
            <a:spLocks noGrp="1"/>
          </p:cNvSpPr>
          <p:nvPr>
            <p:ph type="title"/>
          </p:nvPr>
        </p:nvSpPr>
        <p:spPr>
          <a:xfrm>
            <a:off x="581192" y="370682"/>
            <a:ext cx="11029616" cy="1188720"/>
          </a:xfrm>
        </p:spPr>
        <p:txBody>
          <a:bodyPr/>
          <a:lstStyle/>
          <a:p>
            <a:r>
              <a:rPr lang="en-US" dirty="0"/>
              <a:t>What are the Emotional implications</a:t>
            </a:r>
          </a:p>
        </p:txBody>
      </p:sp>
      <p:sp>
        <p:nvSpPr>
          <p:cNvPr id="3" name="Content Placeholder 2">
            <a:extLst>
              <a:ext uri="{FF2B5EF4-FFF2-40B4-BE49-F238E27FC236}">
                <a16:creationId xmlns:a16="http://schemas.microsoft.com/office/drawing/2014/main" id="{724B978E-BF7D-4709-AD20-7B952EA3342F}"/>
              </a:ext>
            </a:extLst>
          </p:cNvPr>
          <p:cNvSpPr>
            <a:spLocks noGrp="1"/>
          </p:cNvSpPr>
          <p:nvPr>
            <p:ph idx="1"/>
          </p:nvPr>
        </p:nvSpPr>
        <p:spPr>
          <a:xfrm>
            <a:off x="581192" y="2002965"/>
            <a:ext cx="11029615" cy="3634486"/>
          </a:xfrm>
        </p:spPr>
        <p:txBody>
          <a:bodyPr>
            <a:normAutofit/>
          </a:bodyPr>
          <a:lstStyle/>
          <a:p>
            <a:r>
              <a:rPr lang="en-US" sz="2400" dirty="0"/>
              <a:t>What fears/anxieties is COVID-19 triggering for you individually? Your leaders? Your church body?</a:t>
            </a:r>
          </a:p>
          <a:p>
            <a:r>
              <a:rPr lang="en-US" sz="2400" dirty="0"/>
              <a:t>How can you address these fears and anxieties and spread gospel truth? </a:t>
            </a:r>
          </a:p>
          <a:p>
            <a:r>
              <a:rPr lang="en-US" sz="2400" dirty="0"/>
              <a:t>What are the what-ifs you are thinking about?</a:t>
            </a:r>
          </a:p>
          <a:p>
            <a:r>
              <a:rPr lang="en-US" sz="2400" dirty="0"/>
              <a:t>What are the what-ifs you are too afraid to think about?</a:t>
            </a:r>
          </a:p>
          <a:p>
            <a:endParaRPr lang="en-US" sz="2400" dirty="0"/>
          </a:p>
        </p:txBody>
      </p:sp>
      <p:sp>
        <p:nvSpPr>
          <p:cNvPr id="4" name="Slide Number Placeholder 3">
            <a:extLst>
              <a:ext uri="{FF2B5EF4-FFF2-40B4-BE49-F238E27FC236}">
                <a16:creationId xmlns:a16="http://schemas.microsoft.com/office/drawing/2014/main" id="{C168FDC0-20FD-46BC-9713-23B399AA2950}"/>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261600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4EE4-F1A3-4676-80C3-01BAE1C961DF}"/>
              </a:ext>
            </a:extLst>
          </p:cNvPr>
          <p:cNvSpPr>
            <a:spLocks noGrp="1"/>
          </p:cNvSpPr>
          <p:nvPr>
            <p:ph type="title"/>
          </p:nvPr>
        </p:nvSpPr>
        <p:spPr/>
        <p:txBody>
          <a:bodyPr/>
          <a:lstStyle/>
          <a:p>
            <a:r>
              <a:rPr lang="en-US" dirty="0"/>
              <a:t>What are the relational / Social implications</a:t>
            </a:r>
          </a:p>
        </p:txBody>
      </p:sp>
      <p:sp>
        <p:nvSpPr>
          <p:cNvPr id="3" name="Content Placeholder 2">
            <a:extLst>
              <a:ext uri="{FF2B5EF4-FFF2-40B4-BE49-F238E27FC236}">
                <a16:creationId xmlns:a16="http://schemas.microsoft.com/office/drawing/2014/main" id="{F25B548D-1EA2-42AF-8AAD-A82A8AFB41A4}"/>
              </a:ext>
            </a:extLst>
          </p:cNvPr>
          <p:cNvSpPr>
            <a:spLocks noGrp="1"/>
          </p:cNvSpPr>
          <p:nvPr>
            <p:ph idx="1"/>
          </p:nvPr>
        </p:nvSpPr>
        <p:spPr>
          <a:xfrm>
            <a:off x="581192" y="1942386"/>
            <a:ext cx="11029615" cy="4155694"/>
          </a:xfrm>
        </p:spPr>
        <p:txBody>
          <a:bodyPr>
            <a:normAutofit/>
          </a:bodyPr>
          <a:lstStyle/>
          <a:p>
            <a:r>
              <a:rPr lang="en-US" sz="2400" dirty="0"/>
              <a:t>What does biblical community look like considering social distancing? </a:t>
            </a:r>
          </a:p>
          <a:p>
            <a:r>
              <a:rPr lang="en-US" sz="2400" dirty="0"/>
              <a:t>Considering social distancing, what does community look like? How do we communicate and relate?  </a:t>
            </a:r>
          </a:p>
          <a:p>
            <a:r>
              <a:rPr lang="en-US" sz="2400" dirty="0"/>
              <a:t>How do you make use of this new “common bond experience” to build relationships with people in your community?  </a:t>
            </a:r>
          </a:p>
          <a:p>
            <a:r>
              <a:rPr lang="en-US" sz="2400" dirty="0"/>
              <a:t>What idols is this crisis revealing in our culture? In your church? </a:t>
            </a:r>
          </a:p>
          <a:p>
            <a:r>
              <a:rPr lang="en-US" sz="2400" dirty="0"/>
              <a:t>What are the longer-term implications of the economic circumstances (significant economic downturn)?</a:t>
            </a:r>
          </a:p>
          <a:p>
            <a:endParaRPr lang="en-US" sz="2400" dirty="0"/>
          </a:p>
        </p:txBody>
      </p:sp>
      <p:sp>
        <p:nvSpPr>
          <p:cNvPr id="4" name="Slide Number Placeholder 3">
            <a:extLst>
              <a:ext uri="{FF2B5EF4-FFF2-40B4-BE49-F238E27FC236}">
                <a16:creationId xmlns:a16="http://schemas.microsoft.com/office/drawing/2014/main" id="{E79462F4-1195-46C0-9AC0-170906B03881}"/>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271383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ABB3-897F-4AC5-98C6-D5B5415BDFF1}"/>
              </a:ext>
            </a:extLst>
          </p:cNvPr>
          <p:cNvSpPr>
            <a:spLocks noGrp="1"/>
          </p:cNvSpPr>
          <p:nvPr>
            <p:ph type="title"/>
          </p:nvPr>
        </p:nvSpPr>
        <p:spPr/>
        <p:txBody>
          <a:bodyPr/>
          <a:lstStyle/>
          <a:p>
            <a:r>
              <a:rPr lang="en-US" dirty="0"/>
              <a:t>What are the spiritual implications</a:t>
            </a:r>
          </a:p>
        </p:txBody>
      </p:sp>
      <p:sp>
        <p:nvSpPr>
          <p:cNvPr id="3" name="Content Placeholder 2">
            <a:extLst>
              <a:ext uri="{FF2B5EF4-FFF2-40B4-BE49-F238E27FC236}">
                <a16:creationId xmlns:a16="http://schemas.microsoft.com/office/drawing/2014/main" id="{35574B72-3884-4E3D-99E1-186353ECE495}"/>
              </a:ext>
            </a:extLst>
          </p:cNvPr>
          <p:cNvSpPr>
            <a:spLocks noGrp="1"/>
          </p:cNvSpPr>
          <p:nvPr>
            <p:ph idx="1"/>
          </p:nvPr>
        </p:nvSpPr>
        <p:spPr/>
        <p:txBody>
          <a:bodyPr>
            <a:normAutofit/>
          </a:bodyPr>
          <a:lstStyle/>
          <a:p>
            <a:r>
              <a:rPr lang="en-US" sz="2400" dirty="0"/>
              <a:t>What does disciple-making look like for your church body with social distancing?</a:t>
            </a:r>
          </a:p>
          <a:p>
            <a:r>
              <a:rPr lang="en-US" sz="2400" dirty="0"/>
              <a:t>How do you and your church make the best use of time considering COVID-19? What new opportunities are presenting itself to share the love of Christ? </a:t>
            </a:r>
          </a:p>
          <a:p>
            <a:r>
              <a:rPr lang="en-US" sz="2400" dirty="0"/>
              <a:t>What is your church’s theology of suffering?  </a:t>
            </a:r>
          </a:p>
          <a:p>
            <a:r>
              <a:rPr lang="en-US" sz="2400" dirty="0"/>
              <a:t>What is your current attitude towards COVID-19? Is it something to get through, get over or get past? Is it an opportunity for intentional Gospel outreach?</a:t>
            </a:r>
          </a:p>
          <a:p>
            <a:endParaRPr lang="en-US" sz="2400" dirty="0"/>
          </a:p>
        </p:txBody>
      </p:sp>
      <p:sp>
        <p:nvSpPr>
          <p:cNvPr id="4" name="Slide Number Placeholder 3">
            <a:extLst>
              <a:ext uri="{FF2B5EF4-FFF2-40B4-BE49-F238E27FC236}">
                <a16:creationId xmlns:a16="http://schemas.microsoft.com/office/drawing/2014/main" id="{60EFC2D2-9D8C-45EB-8169-0265AF478D63}"/>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2791750641"/>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2.xml><?xml version="1.0" encoding="utf-8"?>
<ds:datastoreItem xmlns:ds="http://schemas.openxmlformats.org/officeDocument/2006/customXml" ds:itemID="{8D289AE2-D2AE-49D1-AFAC-3A79F679425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4092</Words>
  <Application>Microsoft Office PowerPoint</Application>
  <PresentationFormat>Widescreen</PresentationFormat>
  <Paragraphs>410</Paragraphs>
  <Slides>40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Franklin Gothic Book</vt:lpstr>
      <vt:lpstr>Franklin Gothic Demi</vt:lpstr>
      <vt:lpstr>Merriweather</vt:lpstr>
      <vt:lpstr>Segoe UI</vt:lpstr>
      <vt:lpstr>Sentinel A</vt:lpstr>
      <vt:lpstr>Wingdings 2</vt:lpstr>
      <vt:lpstr>DividendVTI</vt:lpstr>
      <vt:lpstr>Ministry and COVID-19</vt:lpstr>
      <vt:lpstr>Table of Contents</vt:lpstr>
      <vt:lpstr>How can the Church be the Church in times of crisis?</vt:lpstr>
      <vt:lpstr>Crisis disrupts the normalcy of life and requires us to reflect and think deeply.</vt:lpstr>
      <vt:lpstr>How does your church’s Vision and its unique Resources intersect with the Coronavirus and its implications</vt:lpstr>
      <vt:lpstr>What are the Emotional, relational, intellectual, physical and spiritual impacts/implications of the Coronavirus?</vt:lpstr>
      <vt:lpstr>What are the Emotional implications</vt:lpstr>
      <vt:lpstr>What are the relational / Social implications</vt:lpstr>
      <vt:lpstr>What are the spiritual implications</vt:lpstr>
      <vt:lpstr>What are the physical implications</vt:lpstr>
      <vt:lpstr>What are the intellectual / psychological implications</vt:lpstr>
      <vt:lpstr>Understanding the COVID-19 Crisis</vt:lpstr>
      <vt:lpstr>Why is Covid-19 Different?</vt:lpstr>
      <vt:lpstr>PowerPoint Presentation</vt:lpstr>
      <vt:lpstr>PowerPoint Presentation</vt:lpstr>
      <vt:lpstr>Everything has changed</vt:lpstr>
      <vt:lpstr>Impacts on Ministry can be substantial, but the crisis also offers new ways to reach communities and the lost</vt:lpstr>
      <vt:lpstr>Things on the ground will change rapidly day to day</vt:lpstr>
      <vt:lpstr>Psychological Response to Crisis</vt:lpstr>
      <vt:lpstr>Crisis reduces our capacities; ability to think clearly…yet adds many new decisions </vt:lpstr>
      <vt:lpstr>Planning and adapting is mandatory </vt:lpstr>
      <vt:lpstr>Communications are critical to church members, volunteers, church staff, and the community</vt:lpstr>
      <vt:lpstr>Continuity of ministry is critical to the health of the body</vt:lpstr>
      <vt:lpstr>COVID-19 provides a mission field to share the Gospel and Reach those who do not know Christ</vt:lpstr>
      <vt:lpstr>Reaction continuum – how will the Church respond?</vt:lpstr>
      <vt:lpstr>Additional Questions to Consider</vt:lpstr>
      <vt:lpstr>What is the new normal?</vt:lpstr>
      <vt:lpstr>How does this impact the Church as a whole?</vt:lpstr>
      <vt:lpstr>What is the impact on your congregation?</vt:lpstr>
      <vt:lpstr>What are the opportunities for Evangelism and discipleship?</vt:lpstr>
      <vt:lpstr>Reachglobal Crisis Response Is Here to Help</vt:lpstr>
      <vt:lpstr>Ways to be God’s Hands and Feet While Abiding in Social Distancing</vt:lpstr>
      <vt:lpstr>Spiritual</vt:lpstr>
      <vt:lpstr>Relational </vt:lpstr>
      <vt:lpstr>Emotional </vt:lpstr>
      <vt:lpstr>Intellectual </vt:lpstr>
      <vt:lpstr>Physical</vt:lpstr>
      <vt:lpstr>Government, Church, Medical and Other Resources</vt:lpstr>
      <vt:lpstr>Resources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2020-03-16T23:34:34Z</dcterms:created>
  <dcterms:modified xsi:type="dcterms:W3CDTF">2020-03-27T18:25:37Z</dcterms:modified>
</cp:coreProperties>
</file>